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0.xml" ContentType="application/vnd.openxmlformats-officedocument.presentationml.tags+xml"/>
  <Override PartName="/ppt/tags/tag8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docProps/custom.xml" ContentType="application/vnd.openxmlformats-officedocument.custom-propertie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1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75" r:id="rId3"/>
    <p:sldId id="257" r:id="rId4"/>
    <p:sldId id="263" r:id="rId5"/>
    <p:sldId id="280" r:id="rId6"/>
    <p:sldId id="278" r:id="rId7"/>
    <p:sldId id="279" r:id="rId8"/>
    <p:sldId id="276" r:id="rId9"/>
    <p:sldId id="277" r:id="rId10"/>
  </p:sldIdLst>
  <p:sldSz cx="9144000" cy="6858000" type="screen4x3"/>
  <p:notesSz cx="6881813" cy="10015538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y Sherborne" initials="AS" lastIdx="13" clrIdx="0">
    <p:extLst>
      <p:ext uri="{19B8F6BF-5375-455C-9EA6-DF929625EA0E}">
        <p15:presenceInfo xmlns:p15="http://schemas.microsoft.com/office/powerpoint/2012/main" userId="22e183d2424b5dbc" providerId="Windows Live"/>
      </p:ext>
    </p:extLst>
  </p:cmAuthor>
  <p:cmAuthor id="2" name="Gemma Young" initials="GY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91C4"/>
    <a:srgbClr val="408DB0"/>
    <a:srgbClr val="639729"/>
    <a:srgbClr val="FFBDBD"/>
    <a:srgbClr val="FF9B9B"/>
    <a:srgbClr val="D6AD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89606" autoAdjust="0"/>
  </p:normalViewPr>
  <p:slideViewPr>
    <p:cSldViewPr>
      <p:cViewPr varScale="1">
        <p:scale>
          <a:sx n="99" d="100"/>
          <a:sy n="99" d="100"/>
        </p:scale>
        <p:origin x="97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C1DF2-35A0-4CB1-A54B-7537D632A478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93D7D-2704-4EE1-975D-7FCADC3043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96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56EC1-A54D-46AE-A473-744E7A267876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05325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19650"/>
            <a:ext cx="5505450" cy="3943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8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138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BA4F8-9765-4D53-9556-42E3E8012C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9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A4F8-9765-4D53-9556-42E3E8012C9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0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8DDA-6197-446A-853C-9249F1FC77A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7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A4F8-9765-4D53-9556-42E3E8012C9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90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A4F8-9765-4D53-9556-42E3E8012C9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8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A4F8-9765-4D53-9556-42E3E8012C9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8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A4F8-9765-4D53-9556-42E3E8012C9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8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BA4F8-9765-4D53-9556-42E3E8012C9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8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8DDA-6197-446A-853C-9249F1FC77A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8DDA-6197-446A-853C-9249F1FC77A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" y="80"/>
            <a:ext cx="828233" cy="6876973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engage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26" y="116632"/>
            <a:ext cx="1511905" cy="606536"/>
          </a:xfrm>
          <a:prstGeom prst="rect">
            <a:avLst/>
          </a:prstGeom>
        </p:spPr>
      </p:pic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511905" cy="606536"/>
          </a:xfrm>
          <a:prstGeom prst="rect">
            <a:avLst/>
          </a:prstGeom>
        </p:spPr>
      </p:pic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8F9F-76BF-46F5-8649-0035106514D2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15" y="6453521"/>
            <a:ext cx="1053833" cy="3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6" y="6453518"/>
            <a:ext cx="939105" cy="36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476194" y="6381331"/>
            <a:ext cx="626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chemeClr val="tx1"/>
                </a:solidFill>
                <a:latin typeface="Century Gothic" pitchFamily="34" charset="0"/>
                <a:cs typeface="LilyUPC" panose="020B0604020202020204" pitchFamily="34" charset="-34"/>
              </a:rPr>
              <a:t> For more, visit E</a:t>
            </a:r>
            <a:r>
              <a:rPr lang="en-GB" sz="2400" b="0" dirty="0" smtClean="0">
                <a:solidFill>
                  <a:schemeClr val="tx1"/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ngagingScience.eu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B8F9F-76BF-46F5-8649-0035106514D2}" type="datetimeFigureOut">
              <a:rPr lang="en-GB" smtClean="0"/>
              <a:pPr/>
              <a:t>13/07/2014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E573-219E-4A5C-AAA2-EFB3C789C13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60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upload.wikimedia.org/wikipedia/commons/7/7d/Millennium_Island,_Kiribati.jpg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hyperlink" Target="http://upload.wikimedia.org/wikipedia/commons/c/cf/Melting_Toe_of_Athabasca_Glacier.jpg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4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6.emf"/><Relationship Id="rId1" Type="http://schemas.openxmlformats.org/officeDocument/2006/relationships/tags" Target="../tags/tag1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emf"/><Relationship Id="rId10" Type="http://schemas.openxmlformats.org/officeDocument/2006/relationships/image" Target="../media/image40.jpeg"/><Relationship Id="rId4" Type="http://schemas.openxmlformats.org/officeDocument/2006/relationships/image" Target="../media/image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3874367"/>
            <a:ext cx="9144000" cy="1066801"/>
            <a:chOff x="0" y="3298305"/>
            <a:chExt cx="9144000" cy="1066801"/>
          </a:xfrm>
          <a:solidFill>
            <a:srgbClr val="408DB0"/>
          </a:solidFill>
        </p:grpSpPr>
        <p:sp>
          <p:nvSpPr>
            <p:cNvPr id="6" name="Rectangle 5"/>
            <p:cNvSpPr/>
            <p:nvPr/>
          </p:nvSpPr>
          <p:spPr>
            <a:xfrm>
              <a:off x="0" y="3298305"/>
              <a:ext cx="9144000" cy="10668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0386" y="3359016"/>
              <a:ext cx="7488832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smtClean="0">
                  <a:solidFill>
                    <a:schemeClr val="bg1"/>
                  </a:solidFill>
                  <a:latin typeface="Century Gothic" pitchFamily="34" charset="0"/>
                </a:rPr>
                <a:t>Sinking island</a:t>
              </a:r>
              <a:endParaRPr lang="en-GB" sz="5400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pic>
        <p:nvPicPr>
          <p:cNvPr id="8" name="Picture 7" descr="engage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71" y="396248"/>
            <a:ext cx="5136758" cy="20603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36061" y="2508741"/>
            <a:ext cx="55450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kern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Equipping the Next Generation for Active Engagement</a:t>
            </a:r>
            <a:r>
              <a:rPr lang="en-GB" sz="1300" b="1" kern="1200" spc="-15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300" b="1" kern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in Science</a:t>
            </a:r>
            <a:endParaRPr lang="en-GB" sz="1300" b="1" kern="12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988840"/>
            <a:ext cx="65527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600" b="1" dirty="0" smtClean="0">
                <a:latin typeface="Century Gothic" pitchFamily="34" charset="0"/>
              </a:rPr>
              <a:t>Objectives</a:t>
            </a:r>
          </a:p>
          <a:p>
            <a:pPr fontAlgn="base"/>
            <a:endParaRPr lang="en-GB" sz="2400" b="1" dirty="0" smtClean="0">
              <a:latin typeface="Century Gothic" pitchFamily="34" charset="0"/>
            </a:endParaRPr>
          </a:p>
          <a:p>
            <a:pPr marL="901700" fontAlgn="base">
              <a:buClr>
                <a:srgbClr val="D6AD00"/>
              </a:buClr>
            </a:pPr>
            <a:r>
              <a:rPr lang="en-GB" sz="2400" dirty="0" smtClean="0">
                <a:latin typeface="Century Gothic" pitchFamily="34" charset="0"/>
              </a:rPr>
              <a:t>To use what you know about climate change to explain rising sea levels.</a:t>
            </a:r>
            <a:br>
              <a:rPr lang="en-GB" sz="2400" dirty="0" smtClean="0">
                <a:latin typeface="Century Gothic" pitchFamily="34" charset="0"/>
              </a:rPr>
            </a:br>
            <a:endParaRPr lang="en-GB" sz="2400" dirty="0" smtClean="0">
              <a:latin typeface="Century Gothic" pitchFamily="34" charset="0"/>
            </a:endParaRPr>
          </a:p>
          <a:p>
            <a:pPr marL="901700" fontAlgn="base">
              <a:buClr>
                <a:srgbClr val="D6AD00"/>
              </a:buClr>
            </a:pPr>
            <a:r>
              <a:rPr lang="en-GB" sz="2400" dirty="0" smtClean="0">
                <a:latin typeface="Century Gothic" pitchFamily="34" charset="0"/>
              </a:rPr>
              <a:t>To make a prediction about rising sea levels and estimate the uncertainty in your prediction.</a:t>
            </a:r>
          </a:p>
          <a:p>
            <a:pPr marL="361950" indent="-361950" fontAlgn="base"/>
            <a:endParaRPr lang="en-GB" sz="2400" dirty="0" smtClean="0"/>
          </a:p>
        </p:txBody>
      </p:sp>
      <p:pic>
        <p:nvPicPr>
          <p:cNvPr id="8" name="Picture 7" descr="knowled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000515"/>
            <a:ext cx="792088" cy="606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citiz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4219931"/>
            <a:ext cx="707906" cy="649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5858" y="4464496"/>
            <a:ext cx="4298312" cy="242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Picture 48" descr="woman and sea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611388"/>
            <a:ext cx="2555776" cy="5273996"/>
          </a:xfrm>
          <a:prstGeom prst="rect">
            <a:avLst/>
          </a:prstGeom>
        </p:spPr>
      </p:pic>
      <p:pic>
        <p:nvPicPr>
          <p:cNvPr id="2" name="Picture 2" descr="File:Millennium Island, Kiribati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7305"/>
          <a:stretch>
            <a:fillRect/>
          </a:stretch>
        </p:blipFill>
        <p:spPr bwMode="auto">
          <a:xfrm>
            <a:off x="6686525" y="-5421"/>
            <a:ext cx="2478709" cy="1778237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/>
          <a:srcRect l="2868" r="1483"/>
          <a:stretch>
            <a:fillRect/>
          </a:stretch>
        </p:blipFill>
        <p:spPr bwMode="auto">
          <a:xfrm>
            <a:off x="0" y="908720"/>
            <a:ext cx="46440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4" name="Group 53"/>
          <p:cNvGrpSpPr/>
          <p:nvPr/>
        </p:nvGrpSpPr>
        <p:grpSpPr>
          <a:xfrm>
            <a:off x="3419872" y="-8889"/>
            <a:ext cx="3672408" cy="3797929"/>
            <a:chOff x="3923928" y="-8889"/>
            <a:chExt cx="3672408" cy="3797929"/>
          </a:xfrm>
        </p:grpSpPr>
        <p:pic>
          <p:nvPicPr>
            <p:cNvPr id="44" name="Picture 43" descr="newspaper piece2.png"/>
            <p:cNvPicPr>
              <a:picLocks noChangeAspect="1"/>
            </p:cNvPicPr>
            <p:nvPr/>
          </p:nvPicPr>
          <p:blipFill>
            <a:blip r:embed="rId9" cstate="print"/>
            <a:srcRect l="1532" t="25003" r="-644" b="13273"/>
            <a:stretch>
              <a:fillRect/>
            </a:stretch>
          </p:blipFill>
          <p:spPr>
            <a:xfrm>
              <a:off x="3923928" y="0"/>
              <a:ext cx="3672408" cy="3789040"/>
            </a:xfrm>
            <a:prstGeom prst="rect">
              <a:avLst/>
            </a:prstGeom>
            <a:effectLst>
              <a:outerShdw blurRad="139700" dist="50800" dir="5400000" sx="103000" sy="103000" algn="ctr" rotWithShape="0">
                <a:srgbClr val="000000">
                  <a:alpha val="26000"/>
                </a:srgbClr>
              </a:outerShdw>
            </a:effectLst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4248471" y="452776"/>
              <a:ext cx="30598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176463" y="515382"/>
              <a:ext cx="3347865" cy="291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  <a:spcBef>
                  <a:spcPts val="600"/>
                </a:spcBef>
              </a:pPr>
              <a:r>
                <a:rPr lang="en-GB" sz="2400" b="1" dirty="0" smtClean="0">
                  <a:latin typeface="Times New Roman" pitchFamily="18" charset="0"/>
                  <a:cs typeface="Times New Roman" pitchFamily="18" charset="0"/>
                </a:rPr>
                <a:t>ISLAND TRAGEDY</a:t>
              </a:r>
            </a:p>
            <a:p>
              <a:pPr>
                <a:lnSpc>
                  <a:spcPts val="2600"/>
                </a:lnSpc>
                <a:spcBef>
                  <a:spcPts val="600"/>
                </a:spcBef>
              </a:pPr>
              <a:r>
                <a:rPr lang="en-GB" sz="2400" dirty="0" smtClean="0">
                  <a:latin typeface="Times New Roman" pitchFamily="18" charset="0"/>
                  <a:cs typeface="Times New Roman" pitchFamily="18" charset="0"/>
                </a:rPr>
                <a:t>Two tiny Kiribati islets are already beneath the Pacific.</a:t>
              </a:r>
            </a:p>
            <a:p>
              <a:pPr>
                <a:lnSpc>
                  <a:spcPts val="2600"/>
                </a:lnSpc>
                <a:spcBef>
                  <a:spcPts val="600"/>
                </a:spcBef>
              </a:pPr>
              <a:r>
                <a:rPr lang="en-GB" sz="2400" dirty="0" smtClean="0">
                  <a:latin typeface="Times New Roman" pitchFamily="18" charset="0"/>
                  <a:cs typeface="Times New Roman" pitchFamily="18" charset="0"/>
                </a:rPr>
                <a:t>Islanders fear that rising seas will soon submerge more of Kiribati’s </a:t>
              </a:r>
              <a:br>
                <a:rPr lang="en-GB" sz="24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GB" sz="2400" dirty="0" smtClean="0">
                  <a:latin typeface="Times New Roman" pitchFamily="18" charset="0"/>
                  <a:cs typeface="Times New Roman" pitchFamily="18" charset="0"/>
                </a:rPr>
                <a:t>32 islands.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76463" y="-8889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408DB0"/>
                  </a:solidFill>
                  <a:latin typeface="Times New Roman" pitchFamily="18" charset="0"/>
                  <a:cs typeface="Times New Roman" pitchFamily="18" charset="0"/>
                </a:rPr>
                <a:t>DAILY NEWS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52536" y="6445967"/>
            <a:ext cx="1479848" cy="319807"/>
            <a:chOff x="-76200" y="6453334"/>
            <a:chExt cx="1479848" cy="288034"/>
          </a:xfrm>
        </p:grpSpPr>
        <p:sp>
          <p:nvSpPr>
            <p:cNvPr id="22" name="Freeform 21"/>
            <p:cNvSpPr/>
            <p:nvPr/>
          </p:nvSpPr>
          <p:spPr>
            <a:xfrm rot="16200000">
              <a:off x="483704" y="5893430"/>
              <a:ext cx="288033" cy="1407842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87624" y="6453336"/>
              <a:ext cx="216024" cy="288032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algn="ctr" defTabSz="914400" rtl="0" eaLnBrk="1" latinLnBrk="0" hangingPunct="1">
                <a:defRPr/>
              </a:pPr>
              <a:endParaRPr lang="en-GB" sz="1800" kern="1200">
                <a:solidFill>
                  <a:srgbClr val="FFFFFF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-32343" y="643188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600" b="1" kern="100" baseline="0" dirty="0" smtClean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STARTER</a:t>
            </a:r>
            <a:endParaRPr lang="en-GB" sz="1600" b="1" kern="100" baseline="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4581128"/>
            <a:ext cx="2232248" cy="941435"/>
            <a:chOff x="395536" y="2978847"/>
            <a:chExt cx="2232248" cy="941435"/>
          </a:xfrm>
        </p:grpSpPr>
        <p:sp>
          <p:nvSpPr>
            <p:cNvPr id="27" name="TextBox 26"/>
            <p:cNvSpPr txBox="1"/>
            <p:nvPr/>
          </p:nvSpPr>
          <p:spPr>
            <a:xfrm>
              <a:off x="395536" y="2996952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entury Gothic" pitchFamily="34" charset="0"/>
                </a:rPr>
                <a:t>My home is disappearing under the sea.</a:t>
              </a:r>
              <a:endParaRPr lang="en-GB" dirty="0">
                <a:latin typeface="Century Gothic" pitchFamily="34" charset="0"/>
              </a:endParaRPr>
            </a:p>
          </p:txBody>
        </p:sp>
        <p:pic>
          <p:nvPicPr>
            <p:cNvPr id="17" name="Picture 16" descr="beige quotes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9064" y="2978847"/>
              <a:ext cx="132330" cy="207010"/>
            </a:xfrm>
            <a:prstGeom prst="rect">
              <a:avLst/>
            </a:prstGeom>
          </p:spPr>
        </p:pic>
        <p:pic>
          <p:nvPicPr>
            <p:cNvPr id="18" name="Picture 17" descr="beige quotes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2307575" y="3655293"/>
              <a:ext cx="132330" cy="20701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2699792" y="3717032"/>
            <a:ext cx="3528392" cy="646331"/>
            <a:chOff x="2699792" y="3718773"/>
            <a:chExt cx="3528392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2699792" y="3718773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entury Gothic" pitchFamily="34" charset="0"/>
                </a:rPr>
                <a:t>I’m saving what I can</a:t>
              </a:r>
              <a:br>
                <a:rPr lang="en-GB" dirty="0" smtClean="0">
                  <a:latin typeface="Century Gothic" pitchFamily="34" charset="0"/>
                </a:rPr>
              </a:br>
              <a:r>
                <a:rPr lang="en-GB" dirty="0" smtClean="0">
                  <a:latin typeface="Century Gothic" pitchFamily="34" charset="0"/>
                </a:rPr>
                <a:t>… but I will never return.</a:t>
              </a:r>
              <a:endParaRPr lang="en-GB" dirty="0">
                <a:latin typeface="Century Gothic" pitchFamily="34" charset="0"/>
              </a:endParaRPr>
            </a:p>
          </p:txBody>
        </p:sp>
        <p:pic>
          <p:nvPicPr>
            <p:cNvPr id="28" name="Picture 27" descr="beige quotes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35450" y="3724190"/>
              <a:ext cx="132330" cy="207010"/>
            </a:xfrm>
            <a:prstGeom prst="rect">
              <a:avLst/>
            </a:prstGeom>
          </p:spPr>
        </p:pic>
        <p:pic>
          <p:nvPicPr>
            <p:cNvPr id="29" name="Picture 28" descr="beige quotes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5804423" y="4127929"/>
              <a:ext cx="132330" cy="20701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020272" y="2420888"/>
            <a:ext cx="1800200" cy="1015663"/>
            <a:chOff x="7020272" y="2780928"/>
            <a:chExt cx="180020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7020272" y="2780928"/>
              <a:ext cx="18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Century Gothic" pitchFamily="34" charset="0"/>
                </a:rPr>
                <a:t>This used to be my living room.</a:t>
              </a:r>
              <a:endParaRPr lang="en-GB" sz="2000" dirty="0">
                <a:latin typeface="Century Gothic" pitchFamily="34" charset="0"/>
              </a:endParaRPr>
            </a:p>
          </p:txBody>
        </p:sp>
        <p:pic>
          <p:nvPicPr>
            <p:cNvPr id="31" name="Picture 30" descr="beige quotes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47534" y="2798835"/>
              <a:ext cx="132330" cy="207010"/>
            </a:xfrm>
            <a:prstGeom prst="rect">
              <a:avLst/>
            </a:prstGeom>
          </p:spPr>
        </p:pic>
        <p:pic>
          <p:nvPicPr>
            <p:cNvPr id="32" name="Picture 31" descr="beige quotes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800000">
              <a:off x="8317313" y="3537676"/>
              <a:ext cx="132330" cy="207010"/>
            </a:xfrm>
            <a:prstGeom prst="rect">
              <a:avLst/>
            </a:prstGeom>
          </p:spPr>
        </p:pic>
      </p:grpSp>
      <p:sp>
        <p:nvSpPr>
          <p:cNvPr id="50" name="Rounded Rectangle 49"/>
          <p:cNvSpPr/>
          <p:nvPr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3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6" name="Picture 55" descr="sad wom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2780928"/>
            <a:ext cx="2173228" cy="172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987824" y="116632"/>
            <a:ext cx="5868144" cy="1152128"/>
            <a:chOff x="3131840" y="116632"/>
            <a:chExt cx="5868144" cy="1152128"/>
          </a:xfrm>
        </p:grpSpPr>
        <p:sp>
          <p:nvSpPr>
            <p:cNvPr id="21" name="Rectangle 20"/>
            <p:cNvSpPr/>
            <p:nvPr/>
          </p:nvSpPr>
          <p:spPr>
            <a:xfrm>
              <a:off x="3131840" y="116632"/>
              <a:ext cx="5868144" cy="1152128"/>
            </a:xfrm>
            <a:prstGeom prst="rect">
              <a:avLst/>
            </a:prstGeom>
            <a:noFill/>
            <a:ln w="6350">
              <a:solidFill>
                <a:srgbClr val="9900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23928" y="188640"/>
              <a:ext cx="5076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Century Gothic" pitchFamily="34" charset="0"/>
                </a:rPr>
                <a:t>Use the graphs and pictures to explain rising sea levels.</a:t>
              </a:r>
              <a:endParaRPr lang="en-GB" sz="2800" dirty="0">
                <a:latin typeface="Century Gothic" pitchFamily="34" charset="0"/>
              </a:endParaRPr>
            </a:p>
          </p:txBody>
        </p:sp>
        <p:pic>
          <p:nvPicPr>
            <p:cNvPr id="34" name="Picture 33" descr="a grou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73" y="260648"/>
              <a:ext cx="504056" cy="3177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" name="Group 22"/>
          <p:cNvGrpSpPr/>
          <p:nvPr/>
        </p:nvGrpSpPr>
        <p:grpSpPr>
          <a:xfrm>
            <a:off x="251520" y="1412776"/>
            <a:ext cx="3744416" cy="1296144"/>
            <a:chOff x="1331640" y="3645024"/>
            <a:chExt cx="5112568" cy="1872208"/>
          </a:xfrm>
        </p:grpSpPr>
        <p:sp>
          <p:nvSpPr>
            <p:cNvPr id="19" name="Rounded Rectangle 18"/>
            <p:cNvSpPr/>
            <p:nvPr/>
          </p:nvSpPr>
          <p:spPr>
            <a:xfrm>
              <a:off x="1331640" y="3645024"/>
              <a:ext cx="4990154" cy="187220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835696" y="3717032"/>
              <a:ext cx="4608512" cy="1020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400" dirty="0" smtClean="0">
                  <a:solidFill>
                    <a:schemeClr val="bg1"/>
                  </a:solidFill>
                  <a:latin typeface="Century Gothic" pitchFamily="34" charset="0"/>
                </a:rPr>
                <a:t>What makes sea levels rise?</a:t>
              </a:r>
              <a:endParaRPr lang="en-GB" sz="3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026" name="AutoShape 2" descr="data:image/jpeg;base64,/9j/4AAQSkZJRgABAQAAAQABAAD/2wCEAAkGBxITEhUUEhQWFhUWGRcWGBcUFBgVFhwUFxcYGBgXGBgcHCkgHRslHBgUITEiJSkrLi4uFx8zODMsNygtLiwBCgoKDg0OGxAQGywkICQsLCwsLCwsLCwsLCwsLCwsLC0sLCw0LCwvLCwsLCwsLCwsLDQsLCwsLywsLCwsLCwsLP/AABEIAOEA4QMBEQACEQEDEQH/xAAcAAEAAgMBAQEAAAAAAAAAAAAABQcDBAYIAQL/xABKEAABAwIDBAYECQcLBQAAAAABAAIDBBESITEFBkFRBxMiYXGBFDKRoSNCUnJzkrGywSUzU2Ki0dIVNENUY4KDk6PC4RYkNbPw/8QAGgEBAAIDAQAAAAAAAAAAAAAAAAMEAgUGAf/EADkRAAIBAgMFBQcEAQMFAAAAAAABAgMRBCExBRJBUWETMnGBkSJSobHB0fAUIzPhQiQ08RVDYnLi/9oADAMBAAIRAxEAPwC8UAQBAEAQBAEAQBAEAQBAEAQBAEAQBAEAQBAEAQBAEAQBAEAQBAEAQBAEAQBAEAQBAEAQBAEAQBAEAQBAEAQBAEAQBAEAQBAEAQBAEAQBAEAQBAfHFAcPS9I0UhOGMtFyAZZAwkC+eGxsguSEO+kB9aSJv+K396XPUm9EfX770g/pov8AMb+9eby5mao1HpF+jNWXpDpBpIw+Bv8AYvN+PNGX6at7kvRmlL0lwjQsP1k3480e/pa/uS9GYm9J8XG3scm/Hmh+lr+5L0Ztw9I1OdZGjxBFvO6b8eY/S1/cl6M2Hb/U1iRNETwGK1z43TejzRi8PVX+EvRm0N8IrA443d7H3aRzB4hZLMjaadmaFb0jQRj1Q7ubI2/sKHh02wNrMqqeOdgIbILgOtcWJGdiRqCgJBAEAQBAEAQBAEAQBAEAQBAEAQBAEBiqqhsbHPeQ1rQXOJ0DQLknyXjdj1Jt2R5kqpWzTyzBoAkkkkAsBYPeXDzsQqU5XOswtPcil0NqNg5KFm1gZl4TZnwhDB5mMtXqMHEBiM8UEfcC8ue7gwr243S+tzh/2NL9DH90LYUu4jiMf/uan/syiN7qnrqqeQ54pH2+a04W+4BVN68mzpIUtyhCPRfct/oq2pHLQRRtcC+EdW9uQLQHENNhwLQLFWqUrxsc7j6ThWbtZPTkdkpSkEAQBAEAQBAEAQBAEAQBAEAQBAEBVvTHvFZraKM5vGOWxzDb9lh8Tme4Dmq9aXBG32Zh/wDuyXRfVlaww271VbOjpUrG9BZpBLcQBF26XHEX4G3FYoubt1ZOz5kjt3ZRp5MIOKN7RJE/5UbswfEaH/lZSjusgwmIVeF7WadpLk19ORGkLAs2PwV6iNnxqMRP3ZYmdhZAXbudUfk2B3yYrfUuP9q2FJ/to4jaEP8AWzjzl8yiJG3Fzqcz4lUkzrqsORO9Ge2W0tcBJkyYdUXfJcXAtJ7rgDzU9OSUjSY+jKdJpcMy/AVcOcPqAIAgCAIAgCAIAgCAIAgCAIAgMdRKGNc52jQXHwAuV43Y9im2kjzRXVzqieSZ+sji7wB0HkLDyVBu+Z2FGkoWguGRsQtUbNnTSSJ7YmyopIppZXva2HqwerYHntkjE5tx2RYaZ5qSEU02ytisRUp1IU6cU3K+rtpwXXxOn2pQNl2QxzXtkNKSGyNuA6MOwnI5jsluXAsUslelfkauhWlT2k4tNdpa6fB2v8+PUr9xVZnQtna0W5DKqiimp3hsxacbXG7HOBIIJzLHad3cp40d6Ka1OfrbWlQxM6dRXjfLml9V+XOYj2YI5nQ1hdTuIOBzm3ZiuLFxGsZz7Tb2yUe7naWRf/Vb0FUoe2uK426dejMO0aGSB+CVtnWuM7tc06Oa7RzTzWDi4uzLdCvCtDfpu6+XR9TWXhMWnuLU32VKL5x9e32gvH3lcpP9tnKbVhbaEXz3ft9Cpxa3kqSOolmaFawaqWLNfWSTuXz0a7afVULHyG72l0bjxOC1ie8ggnxV2lJuOZyuOpRp1mo6PP1OqUhUCAIAgCAIAgCAIAgCAIAgCAICJ3te0UVSXWt1Moz72ED32WFTusnwqbrwtzXzPOFMNefBUmdZTtdklEombCnoTu621xTTXeMUUjermba94zxtxtrbkTzUlOe689Cvj8K8RStF2ks4vqvudptCQUNHLE1okppA50EnrtxSHF1Uvcb5O0IyOeZmk9yDXB6M0dFPGYmM27TjZSWjssrx+q4PPQ4XaFDHJG6eluGtzmhJu+K/xmn40R56jj3QOKa3o+a5f0biNadOSpVnm+7LhLo+Uua48OvYUfpEmz6WfZzyJadhjkgGbXkWxgsORdcYhxIdkbqyruCcOHA0lbs4YmpTxCyk7qXFcvLgbGyd7KLaTPR62Nsct7YX5NL9Pg36sd3Gx8VkqkZq0iGeEr4V9rRd105dVxXU34dyi1joTIHxMIkpjI28kMl7lt9HRniMvxXnYZW9Oh49p3kqm7ZvKdtJL79SrNpY+ukEgDZA4hwGQDgbG3dkqTvfM6ug49nHcd1bI7Lo2qLw1sPNmMebHMP2NVmg/ZkjTbZhapSqdbfFMr9pyHgqyN5LU063RSRKVctzoPaRQycjO631GXVyjozmdo/yLwLGUprwgCAIAgCAIAgCAIAgCAIAgCAhd842OoakP06p51t2gLt/aDVHVScHcs4OUo14OOt0ec6Y5+aps6mnqSURUbNhB5EpsPZrqieOFvx3ZnkwZud5C/nZZQi5OyPMVXVClKpLh8+BYdXVQ7OlFLKQ+knDiGPu4w3NiDziJv3ixVhtUnuvR/A5qFOrj6brwVqkeKy3v/pfEiNt7nzUzxVbOcXtHaDB23Bp1A/SRkajW3NYyouL3oFihtOFeHYYpWfPRf0+pFbL2saUmso2/AkhtVS3/NvubFvJhN8LuB7J5DyMt32o6cUZV6Kq/sVn7X+Eua+/P1XXp6zYdBteMz07xHLo4gC+L5M0fHx48yFM4RqK6NdSxOIwUtyauvzRkhu3Q7ThilhkfG7C0dRK5xfn8hwydhtbM5jvXsI1Emn5GOKq4OpOM4pq/eSy81wKo2lLI6aR0350vdjytZ97EW7tPJUZNt5nW0IwjTiqfdtl4E70d1GGtDeErJIvMjEPu+9SUH7dijteF8M5e60/jb6nKtbYWPAW9iiRsZO7bNOt0UkSlXLd6D3n0F4IOU7zfKxu1mngrlLQ5jaK/dXgWKpSgEAQBAEAQBAEAQBAEAQBAEAQEJvpSdbQ1Db2+Dc4HvYMY97QsKivFos4Op2deEup5zpXXN1Seh1NN+0ScKiZsaZY3RfDHHHU1cmQYMFzwY1vWPPndvsVrDpK8maLbspznTw8OOfm3ZfU43bm1H1M75n/ABjkPksGTW+Q95Krzk5O7N1hcPHD0VTjw+L4skd1t85qM4CDJB8gnNvfGTp4HLw1UlKq4ZcChj9nU8T7Sylz5+P3+ZYWz46CucaiHDjLSyUDsucxws6OePiDzPkVajuT9pHOVf1GGXZz04ePOLOB2nutXbOndNSB5jBux8fbcGfJkZqRw0INr5KCUJQd0bahisPiae5Vtfk8s+aZ12wd+31EEmGEOqYRifEHFoczQuZkc72u0+RKkjWbTss0UsRsyNKpG8rQlknrZ8n9ysq+sdNLJK62KRxebaZm9gqUnd3Oqo01ShGmtErGXYVX1VTDJoGyMJ+biAd7iVlF2kmR4mHaUJxtqmYNqQ4JpmfJkkb7HuCNWbQoy3qcZc0vkRFbosoleuXB0H/+Pd9PJ91iuUtDmNofy+SLDUpRCAIAgCAIAgCAIAgCAIAgCAICL3oLvQ6nCAT1Mtr5D1CsZ91k2HSdaF3bNfM810otkqLOsh3iUhUbNhTOy3bbLNs+sp4Rd/WRPsSGgscQHDESB8Tmpad3BxXQ12NdOljKVao8rSXmr2y14nObS2bNAQJo3Rk6YhkfB2h8iopRcdTY0q9Ksr05J/nLUj5CiEjon7KgpGwSSVc0U8sYlaYYsTWNdpchwJ7wPYp91Rs28zSuvUrucY004p2d3ZnbUW9ksNIyeXDVsxlhmphazA0EPewgYXXuCDa2XNTqo1G7z8DUvBxq1nTh7DtpLnyT+Ru02/8As4guMha7iDE/F7mm/tTt4B7Kxd7bt/NWKn2rUNknlkY3Cx73ua3SwJJCoyd22dbh4ShSjCTu0kjUkGRWJMtTe3gdiqHv4PwSf5kbXn3uKklqU8Kt2ko8rr0bRA1+i9iRVy4OhBv5Pcec8nuaxXKWhzW0H+6vBFhqUoBAEAQBAEAQBAEAQBAEAQBAEBG7ytvSVA/sZeNviO4rGfdZNh/5Y+K+Z5npXX+zyVJnVweZKwqJmwpHb7ozWoqqzceCRsksfy6Z0ZY9vkA9w72qWn3H+ZGs2hG+Kp3drpqL5STuvovM0J55aSwB9Io5c2Nku6N7OX9nK3Q2sQReyxbcNM1+fEnUKeKu37FWOttU+fWLIvbmzmMDJoCXU8tw3F67Ht9aJ/6w4HiPafJRSzWhlRryk3Tqq04620a4Nfmp0u581JXwsoqxvwkN+ocHFjizUsa4cRbTiADwKsUnGa3ZGnx0auGqOvReUtV15+Zq73MraKVhhaYaaK7YTES6Mhxu7rb6vcdcWXK+q8qb0XlkjLBdhiINTe9J6318v68zRkoWVkL6inYGSxZzwM9UtN/hohwGRuzuy743FTV468UXadaWGqKlVd4vuyeq6S+/4oBqhNsEPDa2kbtgdziA843vj+xrVk+BXp5Oa/8AL5pP6kJXaLKJBXLl6FWWoHD+3k+6xXKOhze0lat5I79SmvCAIAgCAIAgCAIAgCAIAgCAICN3lNqSp+hl+45Yz7rJaP8AJHxXzPM1CfP7FSkdXTftErAombCkdNuJtYU1UC/83L8G/ln6rj3B1vJxWdKe7LMq7SwvbUHu96PtLy1+GfkSm8lFJs6RzWsbLRzG4ikBLA7XDcZseODhw52WdSLpvmmVMJWhjoJtuNWPFa+PVPinx8TnNp7VhMAgghMTes612OUynEGYAG3AsLHxWDkrWSLUMPUVXtKk1J2srK2V75n7/wCnRHHDLPVsp3St6yJuCR7sOocXM9Tgs1CyTbsVZYvelKMKbko5PNW+Op3exd6JY4f+9DKiDT0umImZb+2YBdvebeSnU2l7Wa5o09TCxnP9n2Ze7LJ+T0+JObJq9lsDpKd9MzH6xYWMuBn2hkeJyWUXTWasQVoYuVoVFJ20vdlN7VdH10pi/N43lnzMRt5fgqErXdjssOpqlFT71lfxNS4XhKbtUL00LvkyTR+0RSD7z1lwKydq0lzUX819iCrzksokNcuHoQt6A6wP5+TMi18mWt4aK5S0Oa2j/KvBFhqUoBAEAQBAEAQBAEAQBAEAQBAEBEb3R4qKpAtnDLqLj1CdFhUV4snwzSrQb5o810hzuqbOohqSkKiZsaZn4ZrEsXtmWdubtmKtpzR1VnPDbDF8dg0IOuNuWeuQPNXKM1OO5I5baWFnhK36mhkm/R/Z/wBHHb3boy0bi4XkgOklsx+rIOB79D3aKKdJw8DY4PaMMSrPKXLn4flyc3djptp0jKWZxZUU4IjeLYur0BF/WFgA4dwPepYbtSO69UazFOrg67qw7stfH6dDn9q7Gq9kSskZKCH3AewENdbMskYcjlna5420WEoypu5aoVqONg4yjpw+qZ+9oUMNVC6rpmBj47ekQDRt/wCmi/UOdxwseRvjJKS3o+aJ8PWnQqKhVd0+7Ln0fUjNjOLZo39W6QMe1xa1uI65WFrXvoDqbBRLUvYhJ03HeSunq7fnXkjb2vT9VC2P4V15HSdZJA+EZtAwNxZkm2I8OyLX1WTVkRUJ9pUc8l7NrKSlxvfL0RjiZioZT+jqIneUkb2faGol7L8ROVsTHrFr0aZzddoV7EjrlydCJ/J3+NL/ALVcpaHM4/8Al8iwFKUggCAIAgCAIAgCAIAgCAIAgCAjt432pag8oZfuOWM+6yWgr1Y+K+Z5jpNVSZ1UO8yWhUTNhTNgLEskhu9s+SeoZHE/q5O05j8xZzGlwzGY0tf3FZ04uUrIp42tGjRc5q6yTXRlmbC3pDnmkr2tjqB2SDYxyXGVjoCQRlx4chdhVv7M9TlsTgd2Pb4d70Neq8fuRu3+jVjndbRSdRIDcNucAP6jh2meVx3BeSocY5GdDaskt2st5c+P2ZCbVk2sIXQVlL6THwe0Y3AjRzXx53HNzVhLtLWkrlmisG5qpSnuvl/z9zN0X7EqGzvlljeyIxujIkaW4y4tywnMgWPCy8oQe9d6GW1sTSdJQi05Xvk72scwYWQ1jonOc2JkzmOLXEdhjyBcjPKwzGY1CrtJSsbfflVw6nFXk43WV82jJtd8RiYGvxva4Nc7rHvD/gwXvAdo0POFpAFwDdJW4HlBVN97ysmtLJWzyWXG2b5Mz7Ajx0e0W/Jjhl+pI4/YCs4Zxl5EWKlu4ii+sl6o4+v0SJ7XLl6EyP5PIGvWvxeYaR7rDyVuloc3tFWqrwRYKlKAQBAEAQBAEAQBAEAQBAEAQBARm8/8zqfoZf8A1uWMu6ySi7VI+K+Z5kowqTOqh3iWhUTNhTM914WLkpu3TTSVLG07+rls4sd3taTY65G1tDros6abllqVMdUpQot1Y3jldeLMO9j6h1S81UeCUhuIWsDhaG4m6gg2GhsvZ7297WpBhFSVFKi7x++dmTOyN8q6ibGJm9dBI0OjxnPB+pKL6cWuvbuUsakoJXNfXwOHxEpODtJa259V9Udjs/pKoJB2zJC7k+MkfWZcKdV4msnsuvHRJ+f3sfjbHSPSsYeoJmkt2ey5rAebi4DLuF/JYyrxWhJh9kVqkv3PZXxK02ZUPNSx+EyPMgdhGrnudc65AknwCp3d7nTVYRVFwbsrWvyViU3jEjYmMc0BjXgRjro5S1ghbZpwfGdfrHHIEuasp3tb80KuDcHUck82s8mrveeefBd1G/0c0/WCuZ8unw+3GFnRV7+BBtaW52UuUvsV3WnsrGJZxGRc3QiwjZ5JNwZpLDlk0H3q3S0Oa2hbtV4FhKUohAEAQBAEAQBAEAQBAEAQBAEBEb2xYqKqbreGUfsOWE1eLJsO7VYvqjzTRuOnC9/cqbOopt6ErCo2bCkZ1gWDo+j1o9Oju7CQ2Qt5F+E2B7rYvYpqHfRrNsNrCS8Vfwv/AMHWDbtNVE0e04mxTtNszZhdoHRyasJ4XOd9TorCmpezNZmklhatD9/Cy3ov18GuPUjK3dSajDmBprKB5u+MD4aM/pYwPjjW7deI4rx03HLVGccZCu95vcqLR8H0fTx9Tjd6d3ZKOXC4l0bhiikItiblkRweL5jw5qKcN1mxwmJjXjfRrJr84GDYuzn1ErYo9XZknRrBm57u4D8Ao4x3nYt1K8aNN1JcPi+C8zb2e6Pr8ccrYgxwMZkY+TFnYXDGk3IzIy9awRWvke1FPst2acr62aVuPHl9DNtmoBiY1r432IxFkczC50cYja5xkFrhlhZttbkZo3lb7mOHi9+UmmssruLsm75Wz15+R03Q+281T9HGPa5ymw2rNdt1/tw8X9Ctdsx4HvYfive36ri38FglYt1HvRT5pP4Fy9CzfyY3vklP7X/Ct0tDm8d/N5I7xSFMIAgCAIAgCAIAgCAIAgCAIAgI7eGIOpZ2m+cUgyNj6h4hYz7rJKLtUi+qPMNGb5qkzqod4lotFGy/T0NgLEsI+xTOY4PY4tc0hwcNQRoQiedzGcFNOLV0yyad9LtmDDJaOrYNRbF3uA+NGeLeHdkVcTjWVnqctUjX2bUvDOD/ADyfXiRtBtOv2S8R1THTUt7B7bvDW82O1HzHW7u/xSnTyloZVKWHxq3qTUZ8nl8PqvMzdLW12Ojig6t+IlszZCAGFmEg4Te5PaAIIFvYsq8srGOyaMlJ1L5aNdTHutszqdk1VTb4SWKTCeIiaC0DzOJ3s5LGEbU3IkxNbtMbTo8Itev5kcTsuq6qWOS18Dg62l7d/A8jzsqydnc39aHaU5QvqjYramLqmxRdYW4zIXTYQ7EW4Q0BpPDMm+ZtkLJlayMKdOfaOpOyytZX53/4XA7bodjzqXfRD75/crOG1ZptvPuLx+hXW/EWGsqWjhNJ73F34rBq0mWacr0IPoi0+hL/AMeRcXE0mQ1Fw05qxS0NJtBNVV4IsFSlAIAgCAIAgCAIAgCAIAgCAIAgI/eD+az52+Clz5dh3NYy7rM6Xfj4o8vUJHuy7lTZ1cLJsl4FEy/SNlYlg6Do/ax1dGJLZtfgxAECXD2TbifWUtFLfRrNquX6VuPNX8Dd3o2mxsYbKx8W04HNHXMaGh7QfzmJtgWubcgEa5aXWc5ZWfeRTwtFuTcGnRktHnbpZ8VxOj3J37bUfA1Fmz27JA7MthoBwf8Aq8eHIT06u9kzWY3Z7o+3DOPy/ohuk3eKjqIGMidjlbJf1XNLAA4PDsQFjeww63HcsK04yWRY2bhqtOo5SVlb10tY7TZDYm7OiEhAiFOzHi9XAYxiv7SpY23M+Rrqzm8TJx13svG5SlT1Ye4RFxjBOAvADsN8rjn/APZaKg7XyO0puW6t/XjbQxleGZaPRFERTzOtm6UNHg2Np/Eq3htGzmduSvVguS+pXPSbHbaFTwu5p9sbD9qwn32WsM74aHh9Wd90GULm000pJtJIGgcLRjUd93Ef3VNR4s1m0pe1GPJfMsxTGtCAIAgCAIAgCAIAgCAIAgCAICP2/b0afFa3VSXvpbAdVjLRmdK++rczy/Q6DnxVNnVQ1JaFRMv09DOCsSwj6yQtIc0kEEEEZEEaEea9RjKKkrSzRZ1B6NtmntMMFTELFzMnC/xm82Otm06HyKuK1aOepytVVdnVfYzhLn8n1Rxe2Nw66B/YYZWg3bJB6wIzBLb4mm/K/io5UpIvUto0Kqze6+T09Tf382JIKenrJG4JnhkdS0WHwmE4Xm3xjhsfEcllUi7KTIcBiF2k6MXeOsfDkb+8G0j/ACJRtB/OYGO8ImuuD/eY1eVJftIYOiv+oVHyu15v+zglWOgPpKHrLm6NaXBs+Mn47pJPa4ge4BXqK9g5Da097FSXKy+BVvSsbbQm/wAI/wCm1RVO+zYYN/6aPn8yx+hh99mt+lm+/f8AFT0u6anH/wAzO7UhTCAIAgCAIAgCAIAgCAIAgCAIDS21/N5vo5PuFeS0ZlDvLxPLdADYctFSZ1cE7ktCo2XqZ1279NBHSPqpoWzWnZCQ+9mRkAueANXdrLyWUbKO81fMqYqdWVdUKct32XLLi+C8CXZu7RenwiJ7JoZY5JGxl4cMbAC1pN74Te9jn2SFJ2cN9WzRTljcT+lm5pxlFpN24PXzX1NfdXarDVPD6VtM+OOXrJIC5gjYGnF1kZuDmG2OtwLL2nJb2ljHHYeSoq1RzTaspZ3fR/Mk49+J6ZjXVEYqoHZMqqY2BPKSM5MfzBI7rrNVWlnmuZTeBhVk1Te7LjGXDwfFHMb7b7+msbFHG6OMOxnGQXOcAQBYZAC545rCpU3si7gsB2EnOTu9DX67rNksbxp6oj+7LG5w/aLlg84eDLMFu41v3ofJoggVEbNBxsCvDNZ5HoPYlJ1NPDF8iNjT4hov77rZQVopHB4ip2lWU+bZSHSs6+0Ju7qx/ptVap32bzBr/TR8/mWJ0KE/ycMrDrZLG+ouLnuzuPJTUtDV7Qt2uXJHfqUohAEAQBAEAQBAEAQBAEAQBAEBG7x1DY6Wd7zZrYpCTa+WErGTsmSUouU4pczy9s9U2dPT1JiEqNmwps7zo5Mc8dTRSerM0PbzDhkSO8fBnyKlo2leD4ms2rvUnTxMP8XZ+f3zRzNVBNR1JB7EsTgQQMiRmHDm0j7SOahtKD6o2anTxVG+sZL8XiizOtj2vRubHJ1Mpt1jRY9oaNeNXRk6Wt9oVy6qxyOXcJbPxCclvLh911RwMez6/Z0rg+B0sT+zIxrTLDKzS2QydbQkAg24KK0ocDZSq4fFRylaS04NGDffdg0UoLbmCW5jxes06mN3eL5HiPAleVIbr6GWCxXbxd+8tfuY93W9ZDWQ8XQiZo/Wp3h33XOWMdGunyJ673J0qnKVn4SViKaozYold2KHr6uCPUF7S75re273NK9gt6SRBjKvZUJz6fPIvslbI4dHnnpJkvtCq7ngfVYwfgqku+zpcMrYaHh9WWl0LH8mM+kl+8p6XdNNj3+95I7tSFMIAgCAIAgCAIAgCAIAgCAIAgNDbzC6mnANiYpBe17XYc7cV5LQzp99eJ5boSLDLP8ACw/5VJnUw1JeAqNl+m+RIbMr3wSsljycx2IcjzB7iCR5rxNxd0Z1KUKsHTloy1tr7Lg2tSsmiIbJY4Xalrh60T+Yv+8d9yUVVjdanK0K9XZ9ZwkrriufJr88SrHmqoaj40MzPYR9jmH2Hx0q+1B8mdBJ0sVT4Si/zyZ3mxOlKIgCrY5jh8eIF7D34fWb4Zq1GuuJoa+yZJ/tO65PUh+kTe+nq42RU+J2F+Nz3NLQCGuaA29jc4jn3LCrUUlZFnZ2DqUZOdTlYiejwXrom8HiVp+aYn3UdLvpFvaP+1k+Vn8UQssWBzmH4rnM82kt/BRGzhLeSlzz9czu+iXZ+KaWc6Rt6tvzn2LvY0D66nw8c7mn23WtTjSXF39P7LRaFcOZPNe91R1lTO/5Ush8sZt7rKle8mzqlHcpRj0XyLh6Fnfk1vG0svC3xr/irFLumjx/83kjvFKUggCAIAgCAIAgCAIAgCAIAgCAjt4Zwylne4gBsUhJdp6p1ssZaMzpK80up5boTwVRnTweZMQqJl6mbCxLJN7qbyyUUlx2onW6xl9f1m8nD36HmJKVRwZRx2CjioW0ktH9H0LUqKWi2nACbSMPquGT2O42OrTzB81ctGornLqVfB1GtH8GV3t3oyqoyTTuE7OAJDJR3WPZPiCPBQyoyWmZtaO1Kc/5Fuv1X3OXk2BWNdhNLOD3QyH3gEKPdfIurEUWrqUfUsLo43TlgeampHVkNLWMJ7QB9Z7uWQsBrmbqalTcXvM1W0cbGrDsqefN/JIryuna+WV40dJI/wAnOLh7iqredzoqStCMeSS+BdO4+y/R6OJrhZ7/AIR/PE/O3k3CPJXqUd2COS2jX7bESa0WS8vuS21KoRQyyHRjHv8AqtJWcnZXKtKG/NR5tI8z12mZzt71RidZXsXh0Ku/JjfpJfvK3S0Ocx38vkjvFIUwgCAIAgCAIAgCAIAgCAIAgCAit6ZS2jqHNYXkRSWaNT2TksZ91klFJ1Ipu2aPMNCBn3WA81UZ08OLJWAqJl2mzYBWJYugUPGbGy9sz0r8cDyw8Rq1w5Oboft5ELOEnF3RUxFGnWjuzV/p4Hf7I6U4iLVUTmHi+Lts+qe0PK6tRrrijRVtlSWdN38dfsTzOkDZpF/SPIxyX9mFZ9tDmVP+n4j3fijkt7+kBs8boaUODHCz5HDCS3i1g1APEnNQ1K11aJtMDsxwkqlXVaLX1Oe3N2R6TVxsPqN+Ek+Ywjs+brDzKhpx3pWNhj8R2NFyvm8l5/YvNbA485PpOr+roXN4zObGPC+J/wCy0jzUNeVomx2VS38Qn7uf2KK2k+3mq0Eb2uy7OhF99m2zylkGY8DlzVuloc9j/wCXyRYKkKQQBAEAQBAEAQBAEAQBAEAQBAfiaMOBadCCD4HIoDz3vH0e1VHI7q29bCT2HiwNuDXA5Yh458FXlSfA3VHaFO3t5P4EE+OSP143t8WuA9uiicGtUbCniqUs1Jep8irG/KHtCjaLUKqMvpI5rzdZl2qMTphzWViN1EYjKF6Ybyufpr7cUPb2Mscg5rFokjNItjo0pWQ05ldbHPZ3f1YuGDzuXf3grdGFo3Zz21MR2tXcWkcvPidc7abOLgpjWFZdKO03TTxRRte8RsLjgaSMch7hqGtH1lWrJuSSN1syUKVOU5NJt8+BxtJuvW1UgZFCQTxeQABzdyCQpslrY6jz9D0FufsFtFSR04diLblzvlSON3G3AXOXcArEY2VjSVqrqTcmTS9IwgCAIAgCAIAgCAIAgCAIAgCAID8vYCLEAg6g5hAcPt/YD434oWOdE7MtaMRY7iANcPHLTPuQHPT0sZycyMniHtAPsIQ9Ta0NaTd2A5+jxeQH8K83UZqtUWkn6s1Jd24P6uz3fvXm5HkZfqKvvP1NR+70H9WHkR/Em6uR7+pq+8z9M2LB/VW+0fxJuR5D9VW99mRuxYf6qzzw/vTcjyPHiaz/AMmTMQksLMAAtbt2yHgsiE+umI9YxjxddAb2ytmTTvaA1wjv2n4S1uHjYnU8BZAWLSUjI24WNDW8gLe3mUBnQBAEAQBAEAQBAEAQBAEAQBAEAQBAEAQGOWBrsnNDvnAH7UBoybBpXawR+TQ37EBhduvSH+j9kkg+xyAxf9JUnyHf5sv8SADdGj/Ru/zZP4kB+xurR/ovbJIf9yAys3cpB/QMPzhi+1AblPQRM9SNjfmsaPsCA2U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4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48208" y="6445956"/>
            <a:ext cx="1479848" cy="319812"/>
            <a:chOff x="-76200" y="6453336"/>
            <a:chExt cx="1479848" cy="288039"/>
          </a:xfrm>
        </p:grpSpPr>
        <p:sp>
          <p:nvSpPr>
            <p:cNvPr id="12" name="Freeform 11"/>
            <p:cNvSpPr/>
            <p:nvPr/>
          </p:nvSpPr>
          <p:spPr>
            <a:xfrm rot="16200000">
              <a:off x="483704" y="5893438"/>
              <a:ext cx="288033" cy="1407842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87624" y="6453336"/>
              <a:ext cx="216024" cy="288032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algn="ctr" defTabSz="914400" rtl="0" eaLnBrk="1" latinLnBrk="0" hangingPunct="1">
                <a:defRPr/>
              </a:pPr>
              <a:endParaRPr lang="en-GB" sz="1800" kern="1200">
                <a:solidFill>
                  <a:srgbClr val="FFFFFF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-76200" y="6431881"/>
            <a:ext cx="1367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600" b="1" kern="100" dirty="0" smtClean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STARTER</a:t>
            </a:r>
            <a:endParaRPr lang="en-GB" sz="1600" b="1" kern="100" baseline="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51520" y="2780928"/>
            <a:ext cx="3816424" cy="2304256"/>
            <a:chOff x="251520" y="2708920"/>
            <a:chExt cx="3816424" cy="2304256"/>
          </a:xfrm>
        </p:grpSpPr>
        <p:pic>
          <p:nvPicPr>
            <p:cNvPr id="15370" name="Picture 10" descr="File:Melting Toe of Athabasca Glacier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3140968"/>
              <a:ext cx="2820651" cy="18722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6" name="TextBox 35"/>
            <p:cNvSpPr txBox="1"/>
            <p:nvPr/>
          </p:nvSpPr>
          <p:spPr>
            <a:xfrm>
              <a:off x="2123728" y="270892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entury Gothic" pitchFamily="34" charset="0"/>
                </a:rPr>
                <a:t>glacier (ice)</a:t>
              </a:r>
              <a:endParaRPr lang="en-GB" dirty="0">
                <a:latin typeface="Century Gothic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31840" y="3068960"/>
              <a:ext cx="936104" cy="648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entury Gothic" pitchFamily="34" charset="0"/>
                </a:rPr>
                <a:t>liquid water</a:t>
              </a:r>
              <a:endParaRPr lang="en-GB" dirty="0">
                <a:latin typeface="Century Gothic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1763688" y="3068960"/>
              <a:ext cx="360040" cy="9361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979712" y="3717032"/>
              <a:ext cx="1584176" cy="10801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691680" y="3212976"/>
            <a:ext cx="3231072" cy="3528392"/>
            <a:chOff x="1691680" y="3212976"/>
            <a:chExt cx="3231072" cy="3528392"/>
          </a:xfrm>
        </p:grpSpPr>
        <p:pic>
          <p:nvPicPr>
            <p:cNvPr id="45" name="Picture 44" descr="ju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3768" y="3212976"/>
              <a:ext cx="2438984" cy="3367164"/>
            </a:xfrm>
            <a:prstGeom prst="rect">
              <a:avLst/>
            </a:prstGeom>
            <a:effectLst>
              <a:outerShdw blurRad="292100" dist="12700" dir="4200000" sx="103000" sy="103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42" name="TextBox 41"/>
            <p:cNvSpPr txBox="1"/>
            <p:nvPr/>
          </p:nvSpPr>
          <p:spPr>
            <a:xfrm>
              <a:off x="1691680" y="5910371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smtClean="0">
                  <a:latin typeface="Century Gothic" pitchFamily="34" charset="0"/>
                </a:rPr>
                <a:t>Seawater expands on heating</a:t>
              </a:r>
              <a:endParaRPr lang="en-GB" sz="1600" dirty="0">
                <a:latin typeface="Century Gothic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932040" y="1412776"/>
            <a:ext cx="3888432" cy="2664296"/>
            <a:chOff x="4801235" y="1412776"/>
            <a:chExt cx="3888432" cy="2664296"/>
          </a:xfrm>
        </p:grpSpPr>
        <p:grpSp>
          <p:nvGrpSpPr>
            <p:cNvPr id="60" name="Group 59"/>
            <p:cNvGrpSpPr/>
            <p:nvPr/>
          </p:nvGrpSpPr>
          <p:grpSpPr>
            <a:xfrm>
              <a:off x="4801235" y="1412776"/>
              <a:ext cx="3515181" cy="2664296"/>
              <a:chOff x="5377299" y="1412776"/>
              <a:chExt cx="3515181" cy="2664296"/>
            </a:xfrm>
          </p:grpSpPr>
          <p:sp>
            <p:nvSpPr>
              <p:cNvPr id="32" name="TextBox 31"/>
              <p:cNvSpPr txBox="1"/>
              <p:nvPr/>
            </p:nvSpPr>
            <p:spPr>
              <a:xfrm rot="16200000">
                <a:off x="4276320" y="2585762"/>
                <a:ext cx="24635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 smtClean="0">
                    <a:latin typeface="Century Gothic" pitchFamily="34" charset="0"/>
                  </a:rPr>
                  <a:t>Global temperature difference</a:t>
                </a:r>
                <a:r>
                  <a:rPr lang="en-GB" sz="1100" b="1" dirty="0" smtClean="0">
                    <a:latin typeface="Century Gothic" pitchFamily="34" charset="0"/>
                  </a:rPr>
                  <a:t> </a:t>
                </a:r>
                <a:r>
                  <a:rPr lang="en-GB" sz="1000" b="1" dirty="0" smtClean="0">
                    <a:latin typeface="Century Gothic" pitchFamily="34" charset="0"/>
                  </a:rPr>
                  <a:t>(ºC)</a:t>
                </a:r>
                <a:endParaRPr lang="en-GB" sz="1000" b="1" dirty="0">
                  <a:latin typeface="Century Gothic" pitchFamily="34" charset="0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5508104" y="1412776"/>
                <a:ext cx="3384376" cy="2664296"/>
                <a:chOff x="4427984" y="1412776"/>
                <a:chExt cx="3384376" cy="2664296"/>
              </a:xfrm>
            </p:grpSpPr>
            <p:pic>
              <p:nvPicPr>
                <p:cNvPr id="56" name="Picture 55" descr="global temp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4782665" y="1412776"/>
                  <a:ext cx="2885679" cy="2456840"/>
                </a:xfrm>
                <a:prstGeom prst="rect">
                  <a:avLst/>
                </a:prstGeom>
              </p:spPr>
            </p:pic>
            <p:sp>
              <p:nvSpPr>
                <p:cNvPr id="43" name="TextBox 42"/>
                <p:cNvSpPr txBox="1"/>
                <p:nvPr/>
              </p:nvSpPr>
              <p:spPr>
                <a:xfrm>
                  <a:off x="5004048" y="1412776"/>
                  <a:ext cx="23042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Century Gothic" pitchFamily="34" charset="0"/>
                    </a:rPr>
                    <a:t>Global temperature</a:t>
                  </a:r>
                  <a:endParaRPr lang="en-GB" sz="1400" dirty="0">
                    <a:latin typeface="Century Gothic" pitchFamily="34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4427984" y="1556792"/>
                  <a:ext cx="432048" cy="2269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2050"/>
                    </a:spcBef>
                  </a:pPr>
                  <a:r>
                    <a:rPr lang="en-GB" sz="900" dirty="0" smtClean="0">
                      <a:latin typeface="Century Gothic" pitchFamily="34" charset="0"/>
                    </a:rPr>
                    <a:t>0.6</a:t>
                  </a:r>
                </a:p>
                <a:p>
                  <a:pPr algn="r">
                    <a:spcBef>
                      <a:spcPts val="2050"/>
                    </a:spcBef>
                  </a:pPr>
                  <a:r>
                    <a:rPr lang="en-GB" sz="900" dirty="0" smtClean="0">
                      <a:latin typeface="Century Gothic" pitchFamily="34" charset="0"/>
                    </a:rPr>
                    <a:t>0.4</a:t>
                  </a:r>
                </a:p>
                <a:p>
                  <a:pPr algn="r">
                    <a:spcBef>
                      <a:spcPts val="2050"/>
                    </a:spcBef>
                  </a:pPr>
                  <a:r>
                    <a:rPr lang="en-GB" sz="900" dirty="0" smtClean="0">
                      <a:latin typeface="Century Gothic" pitchFamily="34" charset="0"/>
                    </a:rPr>
                    <a:t>0.2</a:t>
                  </a:r>
                </a:p>
                <a:p>
                  <a:pPr algn="r">
                    <a:spcBef>
                      <a:spcPts val="2050"/>
                    </a:spcBef>
                  </a:pPr>
                  <a:r>
                    <a:rPr lang="en-GB" sz="900" dirty="0" smtClean="0">
                      <a:latin typeface="Century Gothic" pitchFamily="34" charset="0"/>
                    </a:rPr>
                    <a:t>0</a:t>
                  </a:r>
                </a:p>
                <a:p>
                  <a:pPr algn="r">
                    <a:spcBef>
                      <a:spcPts val="2050"/>
                    </a:spcBef>
                  </a:pPr>
                  <a:r>
                    <a:rPr lang="en-GB" sz="900" dirty="0" smtClean="0">
                      <a:latin typeface="Century Gothic" pitchFamily="34" charset="0"/>
                    </a:rPr>
                    <a:t>–0.2</a:t>
                  </a:r>
                </a:p>
                <a:p>
                  <a:pPr algn="r">
                    <a:spcBef>
                      <a:spcPts val="2050"/>
                    </a:spcBef>
                  </a:pPr>
                  <a:r>
                    <a:rPr lang="en-GB" sz="900" dirty="0" smtClean="0">
                      <a:latin typeface="Century Gothic" pitchFamily="34" charset="0"/>
                    </a:rPr>
                    <a:t>–0.4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4716016" y="3846240"/>
                  <a:ext cx="3096344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538163" algn="ctr"/>
                      <a:tab pos="1169988" algn="ctr"/>
                      <a:tab pos="1708150" algn="ctr"/>
                      <a:tab pos="2151063" algn="ctr"/>
                      <a:tab pos="2689225" algn="ctr"/>
                      <a:tab pos="2960688" algn="ctr"/>
                    </a:tabLst>
                  </a:pPr>
                  <a:r>
                    <a:rPr lang="en-GB" sz="900" dirty="0" smtClean="0">
                      <a:latin typeface="Century Gothic" pitchFamily="34" charset="0"/>
                    </a:rPr>
                    <a:t>1960	1970	1980	1990	2000	2010</a:t>
                  </a:r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>
              <a:off x="8113603" y="3789040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latin typeface="Century Gothic" pitchFamily="34" charset="0"/>
                </a:rPr>
                <a:t>year</a:t>
              </a:r>
              <a:endParaRPr lang="en-GB" sz="1000" b="1" dirty="0">
                <a:latin typeface="Century Gothic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934219" y="3933057"/>
            <a:ext cx="3886253" cy="2823119"/>
            <a:chOff x="4934219" y="3933057"/>
            <a:chExt cx="3886253" cy="2823119"/>
          </a:xfrm>
        </p:grpSpPr>
        <p:pic>
          <p:nvPicPr>
            <p:cNvPr id="49" name="Picture 48" descr="atmos carbon graph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36096" y="4138242"/>
              <a:ext cx="3314435" cy="2387102"/>
            </a:xfrm>
            <a:prstGeom prst="rect">
              <a:avLst/>
            </a:prstGeom>
            <a:effectLst/>
          </p:spPr>
        </p:pic>
        <p:sp>
          <p:nvSpPr>
            <p:cNvPr id="51" name="TextBox 50"/>
            <p:cNvSpPr txBox="1"/>
            <p:nvPr/>
          </p:nvSpPr>
          <p:spPr>
            <a:xfrm>
              <a:off x="5494893" y="6525344"/>
              <a:ext cx="33123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715963" algn="ctr"/>
                  <a:tab pos="1254125" algn="ctr"/>
                  <a:tab pos="1790700" algn="ctr"/>
                  <a:tab pos="2422525" algn="ctr"/>
                  <a:tab pos="2960688" algn="ctr"/>
                </a:tabLst>
              </a:pPr>
              <a:r>
                <a:rPr lang="en-GB" sz="900" dirty="0" smtClean="0">
                  <a:latin typeface="Century Gothic" pitchFamily="34" charset="0"/>
                </a:rPr>
                <a:t>1960	1970	1980	1990	2000	2010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34853" y="4005064"/>
              <a:ext cx="432048" cy="237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50"/>
                </a:spcBef>
              </a:pPr>
              <a:r>
                <a:rPr lang="en-GB" sz="900" dirty="0" smtClean="0">
                  <a:latin typeface="Century Gothic" pitchFamily="34" charset="0"/>
                </a:rPr>
                <a:t>400</a:t>
              </a:r>
            </a:p>
            <a:p>
              <a:pPr>
                <a:spcBef>
                  <a:spcPts val="3050"/>
                </a:spcBef>
              </a:pPr>
              <a:r>
                <a:rPr lang="en-GB" sz="900" dirty="0" smtClean="0">
                  <a:latin typeface="Century Gothic" pitchFamily="34" charset="0"/>
                </a:rPr>
                <a:t>380</a:t>
              </a:r>
            </a:p>
            <a:p>
              <a:pPr>
                <a:spcBef>
                  <a:spcPts val="3050"/>
                </a:spcBef>
              </a:pPr>
              <a:r>
                <a:rPr lang="en-GB" sz="900" dirty="0" smtClean="0">
                  <a:latin typeface="Century Gothic" pitchFamily="34" charset="0"/>
                </a:rPr>
                <a:t>360</a:t>
              </a:r>
            </a:p>
            <a:p>
              <a:pPr>
                <a:spcBef>
                  <a:spcPts val="3050"/>
                </a:spcBef>
              </a:pPr>
              <a:r>
                <a:rPr lang="en-GB" sz="900" dirty="0" smtClean="0">
                  <a:latin typeface="Century Gothic" pitchFamily="34" charset="0"/>
                </a:rPr>
                <a:t>340</a:t>
              </a:r>
            </a:p>
            <a:p>
              <a:pPr>
                <a:spcBef>
                  <a:spcPts val="3050"/>
                </a:spcBef>
              </a:pPr>
              <a:r>
                <a:rPr lang="en-GB" sz="900" dirty="0" smtClean="0">
                  <a:latin typeface="Century Gothic" pitchFamily="34" charset="0"/>
                </a:rPr>
                <a:t>320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3763944" y="5103332"/>
              <a:ext cx="25867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latin typeface="Century Gothic" pitchFamily="34" charset="0"/>
                </a:rPr>
                <a:t>Carbon dioxide concentration (</a:t>
              </a:r>
              <a:r>
                <a:rPr lang="en-GB" sz="1000" b="1" dirty="0" err="1" smtClean="0">
                  <a:latin typeface="Century Gothic" pitchFamily="34" charset="0"/>
                </a:rPr>
                <a:t>ppmv</a:t>
              </a:r>
              <a:r>
                <a:rPr lang="en-GB" sz="1000" b="1" dirty="0" smtClean="0">
                  <a:latin typeface="Century Gothic" pitchFamily="34" charset="0"/>
                </a:rPr>
                <a:t>)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63045" y="6165304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latin typeface="Century Gothic" pitchFamily="34" charset="0"/>
                </a:rPr>
                <a:t>year</a:t>
              </a:r>
              <a:endParaRPr lang="en-GB" sz="1000" b="1" dirty="0">
                <a:latin typeface="Century Gothic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52120" y="4365104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Century Gothic" pitchFamily="34" charset="0"/>
                </a:rPr>
                <a:t>Carbon dioxide concentration</a:t>
              </a:r>
              <a:endParaRPr lang="en-GB" sz="1400" dirty="0">
                <a:latin typeface="Century Gothic" pitchFamily="34" charset="0"/>
              </a:endParaRPr>
            </a:p>
          </p:txBody>
        </p:sp>
        <p:pic>
          <p:nvPicPr>
            <p:cNvPr id="47" name="Picture 46" descr="atmos carbon diag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08104" y="4077072"/>
              <a:ext cx="3312368" cy="2476189"/>
            </a:xfrm>
            <a:prstGeom prst="rect">
              <a:avLst/>
            </a:prstGeom>
          </p:spPr>
        </p:pic>
      </p:grpSp>
      <p:sp>
        <p:nvSpPr>
          <p:cNvPr id="61" name="Rounded Rectangle 60"/>
          <p:cNvSpPr/>
          <p:nvPr/>
        </p:nvSpPr>
        <p:spPr>
          <a:xfrm rot="16200000">
            <a:off x="9134928" y="6066873"/>
            <a:ext cx="306387" cy="1079313"/>
          </a:xfrm>
          <a:prstGeom prst="round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8748464" y="6485084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4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3563888" cy="223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t="8024" r="14040"/>
          <a:stretch>
            <a:fillRect/>
          </a:stretch>
        </p:blipFill>
        <p:spPr bwMode="auto">
          <a:xfrm>
            <a:off x="4778163" y="0"/>
            <a:ext cx="440234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0" y="3356992"/>
            <a:ext cx="9144000" cy="569549"/>
            <a:chOff x="0" y="3356992"/>
            <a:chExt cx="9144000" cy="569549"/>
          </a:xfrm>
        </p:grpSpPr>
        <p:sp>
          <p:nvSpPr>
            <p:cNvPr id="40" name="Rectangle 39"/>
            <p:cNvSpPr/>
            <p:nvPr/>
          </p:nvSpPr>
          <p:spPr>
            <a:xfrm>
              <a:off x="0" y="3356992"/>
              <a:ext cx="9144000" cy="5695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3356992"/>
              <a:ext cx="9144000" cy="538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900" b="1" dirty="0" smtClean="0">
                  <a:solidFill>
                    <a:schemeClr val="bg1"/>
                  </a:solidFill>
                  <a:latin typeface="Century Gothic" pitchFamily="34" charset="0"/>
                </a:rPr>
                <a:t>When will the sea submerge other Kiribati islands?</a:t>
              </a:r>
              <a:endParaRPr lang="en-GB" sz="29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026" name="AutoShape 2" descr="data:image/jpeg;base64,/9j/4AAQSkZJRgABAQAAAQABAAD/2wCEAAkGBxITEhUUEhQWFhUWGRcWGBcUFBgVFhwUFxcYGBgXGBgcHCkgHRslHBgUITEiJSkrLi4uFx8zODMsNygtLiwBCgoKDg0OGxAQGywkICQsLCwsLCwsLCwsLCwsLCwsLC0sLCw0LCwvLCwsLCwsLCwsLDQsLCwsLywsLCwsLCwsLP/AABEIAOEA4QMBEQACEQEDEQH/xAAcAAEAAgMBAQEAAAAAAAAAAAAABQcDBAYIAQL/xABKEAABAwIDBAYECQcLBQAAAAABAAIDBBESITEFBkFRBxMiYXGBFDKRoSNCUnJzkrGywSUzU2Ki0dIVNENUY4KDk6PC4RYkNbPw/8QAGgEBAAIDAQAAAAAAAAAAAAAAAAMEAgUGAf/EADkRAAIBAgMFBQcEAQMFAAAAAAABAgMRBCExBRJBUWETMnGBkSJSobHB0fAUIzPhQiQ08RVDYnLi/9oADAMBAAIRAxEAPwC8UAQBAEAQBAEAQBAEAQBAEAQBAEAQBAEAQBAEAQBAEAQBAEAQBAEAQBAEAQBAEAQBAEAQBAEAQBAEAQBAEAQBAEAQBAEAQBAEAQBAEAQBAEAQBAfHFAcPS9I0UhOGMtFyAZZAwkC+eGxsguSEO+kB9aSJv+K396XPUm9EfX770g/pov8AMb+9eby5mao1HpF+jNWXpDpBpIw+Bv8AYvN+PNGX6at7kvRmlL0lwjQsP1k3480e/pa/uS9GYm9J8XG3scm/Hmh+lr+5L0Ztw9I1OdZGjxBFvO6b8eY/S1/cl6M2Hb/U1iRNETwGK1z43TejzRi8PVX+EvRm0N8IrA443d7H3aRzB4hZLMjaadmaFb0jQRj1Q7ubI2/sKHh02wNrMqqeOdgIbILgOtcWJGdiRqCgJBAEAQBAEAQBAEAQBAEAQBAEAQBAEBiqqhsbHPeQ1rQXOJ0DQLknyXjdj1Jt2R5kqpWzTyzBoAkkkkAsBYPeXDzsQqU5XOswtPcil0NqNg5KFm1gZl4TZnwhDB5mMtXqMHEBiM8UEfcC8ue7gwr243S+tzh/2NL9DH90LYUu4jiMf/uan/syiN7qnrqqeQ54pH2+a04W+4BVN68mzpIUtyhCPRfct/oq2pHLQRRtcC+EdW9uQLQHENNhwLQLFWqUrxsc7j6ThWbtZPTkdkpSkEAQBAEAQBAEAQBAEAQBAEAQBAEBVvTHvFZraKM5vGOWxzDb9lh8Tme4Dmq9aXBG32Zh/wDuyXRfVlaww271VbOjpUrG9BZpBLcQBF26XHEX4G3FYoubt1ZOz5kjt3ZRp5MIOKN7RJE/5UbswfEaH/lZSjusgwmIVeF7WadpLk19ORGkLAs2PwV6iNnxqMRP3ZYmdhZAXbudUfk2B3yYrfUuP9q2FJ/to4jaEP8AWzjzl8yiJG3Fzqcz4lUkzrqsORO9Ge2W0tcBJkyYdUXfJcXAtJ7rgDzU9OSUjSY+jKdJpcMy/AVcOcPqAIAgCAIAgCAIAgCAIAgCAIAgMdRKGNc52jQXHwAuV43Y9im2kjzRXVzqieSZ+sji7wB0HkLDyVBu+Z2FGkoWguGRsQtUbNnTSSJ7YmyopIppZXva2HqwerYHntkjE5tx2RYaZ5qSEU02ytisRUp1IU6cU3K+rtpwXXxOn2pQNl2QxzXtkNKSGyNuA6MOwnI5jsluXAsUslelfkauhWlT2k4tNdpa6fB2v8+PUr9xVZnQtna0W5DKqiimp3hsxacbXG7HOBIIJzLHad3cp40d6Ka1OfrbWlQxM6dRXjfLml9V+XOYj2YI5nQ1hdTuIOBzm3ZiuLFxGsZz7Tb2yUe7naWRf/Vb0FUoe2uK426dejMO0aGSB+CVtnWuM7tc06Oa7RzTzWDi4uzLdCvCtDfpu6+XR9TWXhMWnuLU32VKL5x9e32gvH3lcpP9tnKbVhbaEXz3ft9Cpxa3kqSOolmaFawaqWLNfWSTuXz0a7afVULHyG72l0bjxOC1ie8ggnxV2lJuOZyuOpRp1mo6PP1OqUhUCAIAgCAIAgCAIAgCAIAgCAICJ3te0UVSXWt1Moz72ED32WFTusnwqbrwtzXzPOFMNefBUmdZTtdklEombCnoTu621xTTXeMUUjermba94zxtxtrbkTzUlOe689Cvj8K8RStF2ks4vqvudptCQUNHLE1okppA50EnrtxSHF1Uvcb5O0IyOeZmk9yDXB6M0dFPGYmM27TjZSWjssrx+q4PPQ4XaFDHJG6eluGtzmhJu+K/xmn40R56jj3QOKa3o+a5f0biNadOSpVnm+7LhLo+Uua48OvYUfpEmz6WfZzyJadhjkgGbXkWxgsORdcYhxIdkbqyruCcOHA0lbs4YmpTxCyk7qXFcvLgbGyd7KLaTPR62Nsct7YX5NL9Pg36sd3Gx8VkqkZq0iGeEr4V9rRd105dVxXU34dyi1joTIHxMIkpjI28kMl7lt9HRniMvxXnYZW9Oh49p3kqm7ZvKdtJL79SrNpY+ukEgDZA4hwGQDgbG3dkqTvfM6ug49nHcd1bI7Lo2qLw1sPNmMebHMP2NVmg/ZkjTbZhapSqdbfFMr9pyHgqyN5LU063RSRKVctzoPaRQycjO631GXVyjozmdo/yLwLGUprwgCAIAgCAIAgCAIAgCAIAgCAhd842OoakP06p51t2gLt/aDVHVScHcs4OUo14OOt0ec6Y5+aps6mnqSURUbNhB5EpsPZrqieOFvx3ZnkwZud5C/nZZQi5OyPMVXVClKpLh8+BYdXVQ7OlFLKQ+knDiGPu4w3NiDziJv3ixVhtUnuvR/A5qFOrj6brwVqkeKy3v/pfEiNt7nzUzxVbOcXtHaDB23Bp1A/SRkajW3NYyouL3oFihtOFeHYYpWfPRf0+pFbL2saUmso2/AkhtVS3/NvubFvJhN8LuB7J5DyMt32o6cUZV6Kq/sVn7X+Eua+/P1XXp6zYdBteMz07xHLo4gC+L5M0fHx48yFM4RqK6NdSxOIwUtyauvzRkhu3Q7ThilhkfG7C0dRK5xfn8hwydhtbM5jvXsI1Emn5GOKq4OpOM4pq/eSy81wKo2lLI6aR0350vdjytZ97EW7tPJUZNt5nW0IwjTiqfdtl4E70d1GGtDeErJIvMjEPu+9SUH7dijteF8M5e60/jb6nKtbYWPAW9iiRsZO7bNOt0UkSlXLd6D3n0F4IOU7zfKxu1mngrlLQ5jaK/dXgWKpSgEAQBAEAQBAEAQBAEAQBAEAQEJvpSdbQ1Db2+Dc4HvYMY97QsKivFos4Op2deEup5zpXXN1Seh1NN+0ScKiZsaZY3RfDHHHU1cmQYMFzwY1vWPPndvsVrDpK8maLbspznTw8OOfm3ZfU43bm1H1M75n/ABjkPksGTW+Q95Krzk5O7N1hcPHD0VTjw+L4skd1t85qM4CDJB8gnNvfGTp4HLw1UlKq4ZcChj9nU8T7Sylz5+P3+ZYWz46CucaiHDjLSyUDsucxws6OePiDzPkVajuT9pHOVf1GGXZz04ePOLOB2nutXbOndNSB5jBux8fbcGfJkZqRw0INr5KCUJQd0bahisPiae5Vtfk8s+aZ12wd+31EEmGEOqYRifEHFoczQuZkc72u0+RKkjWbTss0UsRsyNKpG8rQlknrZ8n9ysq+sdNLJK62KRxebaZm9gqUnd3Oqo01ShGmtErGXYVX1VTDJoGyMJ+biAd7iVlF2kmR4mHaUJxtqmYNqQ4JpmfJkkb7HuCNWbQoy3qcZc0vkRFbosoleuXB0H/+Pd9PJ91iuUtDmNofy+SLDUpRCAIAgCAIAgCAIAgCAIAgCAICL3oLvQ6nCAT1Mtr5D1CsZ91k2HSdaF3bNfM810otkqLOsh3iUhUbNhTOy3bbLNs+sp4Rd/WRPsSGgscQHDESB8Tmpad3BxXQ12NdOljKVao8rSXmr2y14nObS2bNAQJo3Rk6YhkfB2h8iopRcdTY0q9Ksr05J/nLUj5CiEjon7KgpGwSSVc0U8sYlaYYsTWNdpchwJ7wPYp91Rs28zSuvUrucY004p2d3ZnbUW9ksNIyeXDVsxlhmphazA0EPewgYXXuCDa2XNTqo1G7z8DUvBxq1nTh7DtpLnyT+Ru02/8As4guMha7iDE/F7mm/tTt4B7Kxd7bt/NWKn2rUNknlkY3Cx73ua3SwJJCoyd22dbh4ShSjCTu0kjUkGRWJMtTe3gdiqHv4PwSf5kbXn3uKklqU8Kt2ko8rr0bRA1+i9iRVy4OhBv5Pcec8nuaxXKWhzW0H+6vBFhqUoBAEAQBAEAQBAEAQBAEAQBAEBG7ytvSVA/sZeNviO4rGfdZNh/5Y+K+Z5npXX+zyVJnVweZKwqJmwpHb7ozWoqqzceCRsksfy6Z0ZY9vkA9w72qWn3H+ZGs2hG+Kp3drpqL5STuvovM0J55aSwB9Io5c2Nku6N7OX9nK3Q2sQReyxbcNM1+fEnUKeKu37FWOttU+fWLIvbmzmMDJoCXU8tw3F67Ht9aJ/6w4HiPafJRSzWhlRryk3Tqq04620a4Nfmp0u581JXwsoqxvwkN+ocHFjizUsa4cRbTiADwKsUnGa3ZGnx0auGqOvReUtV15+Zq73MraKVhhaYaaK7YTES6Mhxu7rb6vcdcWXK+q8qb0XlkjLBdhiINTe9J6318v68zRkoWVkL6inYGSxZzwM9UtN/hohwGRuzuy743FTV468UXadaWGqKlVd4vuyeq6S+/4oBqhNsEPDa2kbtgdziA843vj+xrVk+BXp5Oa/8AL5pP6kJXaLKJBXLl6FWWoHD+3k+6xXKOhze0lat5I79SmvCAIAgCAIAgCAIAgCAIAgCAICN3lNqSp+hl+45Yz7rJaP8AJHxXzPM1CfP7FSkdXTftErAombCkdNuJtYU1UC/83L8G/ln6rj3B1vJxWdKe7LMq7SwvbUHu96PtLy1+GfkSm8lFJs6RzWsbLRzG4ikBLA7XDcZseODhw52WdSLpvmmVMJWhjoJtuNWPFa+PVPinx8TnNp7VhMAgghMTes612OUynEGYAG3AsLHxWDkrWSLUMPUVXtKk1J2srK2V75n7/wCnRHHDLPVsp3St6yJuCR7sOocXM9Tgs1CyTbsVZYvelKMKbko5PNW+Op3exd6JY4f+9DKiDT0umImZb+2YBdvebeSnU2l7Wa5o09TCxnP9n2Ze7LJ+T0+JObJq9lsDpKd9MzH6xYWMuBn2hkeJyWUXTWasQVoYuVoVFJ20vdlN7VdH10pi/N43lnzMRt5fgqErXdjssOpqlFT71lfxNS4XhKbtUL00LvkyTR+0RSD7z1lwKydq0lzUX819iCrzksokNcuHoQt6A6wP5+TMi18mWt4aK5S0Oa2j/KvBFhqUoBAEAQBAEAQBAEAQBAEAQBAEBEb3R4qKpAtnDLqLj1CdFhUV4snwzSrQb5o810hzuqbOohqSkKiZsaZn4ZrEsXtmWdubtmKtpzR1VnPDbDF8dg0IOuNuWeuQPNXKM1OO5I5baWFnhK36mhkm/R/Z/wBHHb3boy0bi4XkgOklsx+rIOB79D3aKKdJw8DY4PaMMSrPKXLn4flyc3djptp0jKWZxZUU4IjeLYur0BF/WFgA4dwPepYbtSO69UazFOrg67qw7stfH6dDn9q7Gq9kSskZKCH3AewENdbMskYcjlna5420WEoypu5aoVqONg4yjpw+qZ+9oUMNVC6rpmBj47ekQDRt/wCmi/UOdxwseRvjJKS3o+aJ8PWnQqKhVd0+7Ln0fUjNjOLZo39W6QMe1xa1uI65WFrXvoDqbBRLUvYhJ03HeSunq7fnXkjb2vT9VC2P4V15HSdZJA+EZtAwNxZkm2I8OyLX1WTVkRUJ9pUc8l7NrKSlxvfL0RjiZioZT+jqIneUkb2faGol7L8ROVsTHrFr0aZzddoV7EjrlydCJ/J3+NL/ALVcpaHM4/8Al8iwFKUggCAIAgCAIAgCAIAgCAIAgCAjt432pag8oZfuOWM+6yWgr1Y+K+Z5jpNVSZ1UO8yWhUTNhTNgLEskhu9s+SeoZHE/q5O05j8xZzGlwzGY0tf3FZ04uUrIp42tGjRc5q6yTXRlmbC3pDnmkr2tjqB2SDYxyXGVjoCQRlx4chdhVv7M9TlsTgd2Pb4d70Neq8fuRu3+jVjndbRSdRIDcNucAP6jh2meVx3BeSocY5GdDaskt2st5c+P2ZCbVk2sIXQVlL6THwe0Y3AjRzXx53HNzVhLtLWkrlmisG5qpSnuvl/z9zN0X7EqGzvlljeyIxujIkaW4y4tywnMgWPCy8oQe9d6GW1sTSdJQi05Xvk72scwYWQ1jonOc2JkzmOLXEdhjyBcjPKwzGY1CrtJSsbfflVw6nFXk43WV82jJtd8RiYGvxva4Nc7rHvD/gwXvAdo0POFpAFwDdJW4HlBVN97ysmtLJWzyWXG2b5Mz7Ajx0e0W/Jjhl+pI4/YCs4Zxl5EWKlu4ii+sl6o4+v0SJ7XLl6EyP5PIGvWvxeYaR7rDyVuloc3tFWqrwRYKlKAQBAEAQBAEAQBAEAQBAEAQBARm8/8zqfoZf8A1uWMu6ySi7VI+K+Z5kowqTOqh3iWhUTNhTM914WLkpu3TTSVLG07+rls4sd3taTY65G1tDros6abllqVMdUpQot1Y3jldeLMO9j6h1S81UeCUhuIWsDhaG4m6gg2GhsvZ7297WpBhFSVFKi7x++dmTOyN8q6ibGJm9dBI0OjxnPB+pKL6cWuvbuUsakoJXNfXwOHxEpODtJa259V9Udjs/pKoJB2zJC7k+MkfWZcKdV4msnsuvHRJ+f3sfjbHSPSsYeoJmkt2ey5rAebi4DLuF/JYyrxWhJh9kVqkv3PZXxK02ZUPNSx+EyPMgdhGrnudc65AknwCp3d7nTVYRVFwbsrWvyViU3jEjYmMc0BjXgRjro5S1ghbZpwfGdfrHHIEuasp3tb80KuDcHUck82s8mrveeefBd1G/0c0/WCuZ8unw+3GFnRV7+BBtaW52UuUvsV3WnsrGJZxGRc3QiwjZ5JNwZpLDlk0H3q3S0Oa2hbtV4FhKUohAEAQBAEAQBAEAQBAEAQBAEBEb2xYqKqbreGUfsOWE1eLJsO7VYvqjzTRuOnC9/cqbOopt6ErCo2bCkZ1gWDo+j1o9Oju7CQ2Qt5F+E2B7rYvYpqHfRrNsNrCS8Vfwv/AMHWDbtNVE0e04mxTtNszZhdoHRyasJ4XOd9TorCmpezNZmklhatD9/Cy3ov18GuPUjK3dSajDmBprKB5u+MD4aM/pYwPjjW7deI4rx03HLVGccZCu95vcqLR8H0fTx9Tjd6d3ZKOXC4l0bhiikItiblkRweL5jw5qKcN1mxwmJjXjfRrJr84GDYuzn1ErYo9XZknRrBm57u4D8Ao4x3nYt1K8aNN1JcPi+C8zb2e6Pr8ccrYgxwMZkY+TFnYXDGk3IzIy9awRWvke1FPst2acr62aVuPHl9DNtmoBiY1r432IxFkczC50cYja5xkFrhlhZttbkZo3lb7mOHi9+UmmssruLsm75Wz15+R03Q+281T9HGPa5ymw2rNdt1/tw8X9Ctdsx4HvYfive36ri38FglYt1HvRT5pP4Fy9CzfyY3vklP7X/Ct0tDm8d/N5I7xSFMIAgCAIAgCAIAgCAIAgCAIAgI7eGIOpZ2m+cUgyNj6h4hYz7rJKLtUi+qPMNGb5qkzqod4lotFGy/T0NgLEsI+xTOY4PY4tc0hwcNQRoQiedzGcFNOLV0yyad9LtmDDJaOrYNRbF3uA+NGeLeHdkVcTjWVnqctUjX2bUvDOD/ADyfXiRtBtOv2S8R1THTUt7B7bvDW82O1HzHW7u/xSnTyloZVKWHxq3qTUZ8nl8PqvMzdLW12Ojig6t+IlszZCAGFmEg4Te5PaAIIFvYsq8srGOyaMlJ1L5aNdTHutszqdk1VTb4SWKTCeIiaC0DzOJ3s5LGEbU3IkxNbtMbTo8Itev5kcTsuq6qWOS18Dg62l7d/A8jzsqydnc39aHaU5QvqjYramLqmxRdYW4zIXTYQ7EW4Q0BpPDMm+ZtkLJlayMKdOfaOpOyytZX53/4XA7bodjzqXfRD75/crOG1ZptvPuLx+hXW/EWGsqWjhNJ73F34rBq0mWacr0IPoi0+hL/AMeRcXE0mQ1Fw05qxS0NJtBNVV4IsFSlAIAgCAIAgCAIAgCAIAgCAIAgI/eD+az52+Clz5dh3NYy7rM6Xfj4o8vUJHuy7lTZ1cLJsl4FEy/SNlYlg6Do/ax1dGJLZtfgxAECXD2TbifWUtFLfRrNquX6VuPNX8Dd3o2mxsYbKx8W04HNHXMaGh7QfzmJtgWubcgEa5aXWc5ZWfeRTwtFuTcGnRktHnbpZ8VxOj3J37bUfA1Fmz27JA7MthoBwf8Aq8eHIT06u9kzWY3Z7o+3DOPy/ohuk3eKjqIGMidjlbJf1XNLAA4PDsQFjeww63HcsK04yWRY2bhqtOo5SVlb10tY7TZDYm7OiEhAiFOzHi9XAYxiv7SpY23M+Rrqzm8TJx13svG5SlT1Ye4RFxjBOAvADsN8rjn/APZaKg7XyO0puW6t/XjbQxleGZaPRFERTzOtm6UNHg2Np/Eq3htGzmduSvVguS+pXPSbHbaFTwu5p9sbD9qwn32WsM74aHh9Wd90GULm000pJtJIGgcLRjUd93Ef3VNR4s1m0pe1GPJfMsxTGtCAIAgCAIAgCAIAgCAIAgCAICP2/b0afFa3VSXvpbAdVjLRmdK++rczy/Q6DnxVNnVQ1JaFRMv09DOCsSwj6yQtIc0kEEEEZEEaEea9RjKKkrSzRZ1B6NtmntMMFTELFzMnC/xm82Otm06HyKuK1aOepytVVdnVfYzhLn8n1Rxe2Nw66B/YYZWg3bJB6wIzBLb4mm/K/io5UpIvUto0Kqze6+T09Tf382JIKenrJG4JnhkdS0WHwmE4Xm3xjhsfEcllUi7KTIcBiF2k6MXeOsfDkb+8G0j/ACJRtB/OYGO8ImuuD/eY1eVJftIYOiv+oVHyu15v+zglWOgPpKHrLm6NaXBs+Mn47pJPa4ge4BXqK9g5Da097FSXKy+BVvSsbbQm/wAI/wCm1RVO+zYYN/6aPn8yx+hh99mt+lm+/f8AFT0u6anH/wAzO7UhTCAIAgCAIAgCAIAgCAIAgCAIDS21/N5vo5PuFeS0ZlDvLxPLdADYctFSZ1cE7ktCo2XqZ1279NBHSPqpoWzWnZCQ+9mRkAueANXdrLyWUbKO81fMqYqdWVdUKct32XLLi+C8CXZu7RenwiJ7JoZY5JGxl4cMbAC1pN74Te9jn2SFJ2cN9WzRTljcT+lm5pxlFpN24PXzX1NfdXarDVPD6VtM+OOXrJIC5gjYGnF1kZuDmG2OtwLL2nJb2ljHHYeSoq1RzTaspZ3fR/Mk49+J6ZjXVEYqoHZMqqY2BPKSM5MfzBI7rrNVWlnmuZTeBhVk1Te7LjGXDwfFHMb7b7+msbFHG6OMOxnGQXOcAQBYZAC545rCpU3si7gsB2EnOTu9DX67rNksbxp6oj+7LG5w/aLlg84eDLMFu41v3ofJoggVEbNBxsCvDNZ5HoPYlJ1NPDF8iNjT4hov77rZQVopHB4ip2lWU+bZSHSs6+0Ju7qx/ptVap32bzBr/TR8/mWJ0KE/ycMrDrZLG+ouLnuzuPJTUtDV7Qt2uXJHfqUohAEAQBAEAQBAEAQBAEAQBAEBG7x1DY6Wd7zZrYpCTa+WErGTsmSUouU4pczy9s9U2dPT1JiEqNmwps7zo5Mc8dTRSerM0PbzDhkSO8fBnyKlo2leD4ms2rvUnTxMP8XZ+f3zRzNVBNR1JB7EsTgQQMiRmHDm0j7SOahtKD6o2anTxVG+sZL8XiizOtj2vRubHJ1Mpt1jRY9oaNeNXRk6Wt9oVy6qxyOXcJbPxCclvLh911RwMez6/Z0rg+B0sT+zIxrTLDKzS2QydbQkAg24KK0ocDZSq4fFRylaS04NGDffdg0UoLbmCW5jxes06mN3eL5HiPAleVIbr6GWCxXbxd+8tfuY93W9ZDWQ8XQiZo/Wp3h33XOWMdGunyJ673J0qnKVn4SViKaozYold2KHr6uCPUF7S75re273NK9gt6SRBjKvZUJz6fPIvslbI4dHnnpJkvtCq7ngfVYwfgqku+zpcMrYaHh9WWl0LH8mM+kl+8p6XdNNj3+95I7tSFMIAgCAIAgCAIAgCAIAgCAIAgNDbzC6mnANiYpBe17XYc7cV5LQzp99eJ5boSLDLP8ACw/5VJnUw1JeAqNl+m+RIbMr3wSsljycx2IcjzB7iCR5rxNxd0Z1KUKsHTloy1tr7Lg2tSsmiIbJY4Xalrh60T+Yv+8d9yUVVjdanK0K9XZ9ZwkrriufJr88SrHmqoaj40MzPYR9jmH2Hx0q+1B8mdBJ0sVT4Si/zyZ3mxOlKIgCrY5jh8eIF7D34fWb4Zq1GuuJoa+yZJ/tO65PUh+kTe+nq42RU+J2F+Nz3NLQCGuaA29jc4jn3LCrUUlZFnZ2DqUZOdTlYiejwXrom8HiVp+aYn3UdLvpFvaP+1k+Vn8UQssWBzmH4rnM82kt/BRGzhLeSlzz9czu+iXZ+KaWc6Rt6tvzn2LvY0D66nw8c7mn23WtTjSXF39P7LRaFcOZPNe91R1lTO/5Ush8sZt7rKle8mzqlHcpRj0XyLh6Fnfk1vG0svC3xr/irFLumjx/83kjvFKUggCAIAgCAIAgCAIAgCAIAgCAjt4Zwylne4gBsUhJdp6p1ssZaMzpK80up5boTwVRnTweZMQqJl6mbCxLJN7qbyyUUlx2onW6xl9f1m8nD36HmJKVRwZRx2CjioW0ktH9H0LUqKWi2nACbSMPquGT2O42OrTzB81ctGornLqVfB1GtH8GV3t3oyqoyTTuE7OAJDJR3WPZPiCPBQyoyWmZtaO1Kc/5Fuv1X3OXk2BWNdhNLOD3QyH3gEKPdfIurEUWrqUfUsLo43TlgeampHVkNLWMJ7QB9Z7uWQsBrmbqalTcXvM1W0cbGrDsqefN/JIryuna+WV40dJI/wAnOLh7iqredzoqStCMeSS+BdO4+y/R6OJrhZ7/AIR/PE/O3k3CPJXqUd2COS2jX7bESa0WS8vuS21KoRQyyHRjHv8AqtJWcnZXKtKG/NR5tI8z12mZzt71RidZXsXh0Ku/JjfpJfvK3S0Ocx38vkjvFIUwgCAIAgCAIAgCAIAgCAIAgCAit6ZS2jqHNYXkRSWaNT2TksZ91klFJ1Ipu2aPMNCBn3WA81UZ08OLJWAqJl2mzYBWJYugUPGbGy9sz0r8cDyw8Rq1w5Oboft5ELOEnF3RUxFGnWjuzV/p4Hf7I6U4iLVUTmHi+Lts+qe0PK6tRrrijRVtlSWdN38dfsTzOkDZpF/SPIxyX9mFZ9tDmVP+n4j3fijkt7+kBs8boaUODHCz5HDCS3i1g1APEnNQ1K11aJtMDsxwkqlXVaLX1Oe3N2R6TVxsPqN+Ek+Ywjs+brDzKhpx3pWNhj8R2NFyvm8l5/YvNbA485PpOr+roXN4zObGPC+J/wCy0jzUNeVomx2VS38Qn7uf2KK2k+3mq0Eb2uy7OhF99m2zylkGY8DlzVuloc9j/wCXyRYKkKQQBAEAQBAEAQBAEAQBAEAQBAfiaMOBadCCD4HIoDz3vH0e1VHI7q29bCT2HiwNuDXA5Yh458FXlSfA3VHaFO3t5P4EE+OSP143t8WuA9uiicGtUbCniqUs1Jep8irG/KHtCjaLUKqMvpI5rzdZl2qMTphzWViN1EYjKF6Ybyufpr7cUPb2Mscg5rFokjNItjo0pWQ05ldbHPZ3f1YuGDzuXf3grdGFo3Zz21MR2tXcWkcvPidc7abOLgpjWFZdKO03TTxRRte8RsLjgaSMch7hqGtH1lWrJuSSN1syUKVOU5NJt8+BxtJuvW1UgZFCQTxeQABzdyCQpslrY6jz9D0FufsFtFSR04diLblzvlSON3G3AXOXcArEY2VjSVqrqTcmTS9IwgCAIAgCAIAgCAIAgCAIAgCAID8vYCLEAg6g5hAcPt/YD434oWOdE7MtaMRY7iANcPHLTPuQHPT0sZycyMniHtAPsIQ9Ta0NaTd2A5+jxeQH8K83UZqtUWkn6s1Jd24P6uz3fvXm5HkZfqKvvP1NR+70H9WHkR/Em6uR7+pq+8z9M2LB/VW+0fxJuR5D9VW99mRuxYf6qzzw/vTcjyPHiaz/AMmTMQksLMAAtbt2yHgsiE+umI9YxjxddAb2ytmTTvaA1wjv2n4S1uHjYnU8BZAWLSUjI24WNDW8gLe3mUBnQBAEAQBAEAQBAEAQBAEAQBAEAQBAEAQGOWBrsnNDvnAH7UBoybBpXawR+TQ37EBhduvSH+j9kkg+xyAxf9JUnyHf5sv8SADdGj/Ru/zZP4kB+xurR/ovbJIf9yAys3cpB/QMPzhi+1AblPQRM9SNjfmsaPsCA2U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5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-148208" y="6445956"/>
            <a:ext cx="1479848" cy="319812"/>
            <a:chOff x="-76200" y="6453336"/>
            <a:chExt cx="1479848" cy="288039"/>
          </a:xfrm>
        </p:grpSpPr>
        <p:sp>
          <p:nvSpPr>
            <p:cNvPr id="12" name="Freeform 11"/>
            <p:cNvSpPr/>
            <p:nvPr/>
          </p:nvSpPr>
          <p:spPr>
            <a:xfrm rot="16200000">
              <a:off x="483704" y="5893438"/>
              <a:ext cx="288033" cy="1407842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87624" y="6453336"/>
              <a:ext cx="216024" cy="288032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algn="ctr" defTabSz="914400" rtl="0" eaLnBrk="1" latinLnBrk="0" hangingPunct="1">
                <a:defRPr/>
              </a:pPr>
              <a:endParaRPr lang="en-GB" sz="1800" kern="1200">
                <a:solidFill>
                  <a:srgbClr val="FFFFFF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-76200" y="6431881"/>
            <a:ext cx="1367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600" b="1" kern="100" baseline="0" dirty="0" smtClean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CORE TASK</a:t>
            </a:r>
            <a:endParaRPr lang="en-GB" sz="1600" b="1" kern="100" baseline="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pic>
        <p:nvPicPr>
          <p:cNvPr id="24" name="Picture 23" descr="Student sheet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8816" y="44624"/>
            <a:ext cx="510483" cy="5969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13154" y="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latin typeface="Century Gothic" pitchFamily="34" charset="0"/>
              </a:rPr>
              <a:t>SS1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0072" y="11663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Fiji</a:t>
            </a:r>
            <a:endParaRPr lang="en-GB" sz="2800" b="1" dirty="0">
              <a:latin typeface="Century Gothic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63888" y="4149080"/>
            <a:ext cx="5472608" cy="2232248"/>
            <a:chOff x="3491880" y="4149080"/>
            <a:chExt cx="5472608" cy="2232248"/>
          </a:xfrm>
        </p:grpSpPr>
        <p:sp>
          <p:nvSpPr>
            <p:cNvPr id="21" name="Rectangle 20"/>
            <p:cNvSpPr/>
            <p:nvPr/>
          </p:nvSpPr>
          <p:spPr>
            <a:xfrm>
              <a:off x="3491880" y="4149080"/>
              <a:ext cx="5400600" cy="2232248"/>
            </a:xfrm>
            <a:prstGeom prst="rect">
              <a:avLst/>
            </a:prstGeom>
            <a:noFill/>
            <a:ln w="6350">
              <a:solidFill>
                <a:srgbClr val="9900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27984" y="4293096"/>
              <a:ext cx="4536504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2800" dirty="0" smtClean="0">
                  <a:latin typeface="Century Gothic" pitchFamily="34" charset="0"/>
                </a:rPr>
                <a:t>Examine the evidence and make a prediction.</a:t>
              </a:r>
            </a:p>
            <a:p>
              <a:pPr>
                <a:spcBef>
                  <a:spcPts val="1200"/>
                </a:spcBef>
              </a:pPr>
              <a:r>
                <a:rPr lang="en-GB" sz="2800" dirty="0" smtClean="0">
                  <a:latin typeface="Century Gothic" pitchFamily="34" charset="0"/>
                </a:rPr>
                <a:t>Estimate the uncertainty in your prediction.</a:t>
              </a:r>
            </a:p>
          </p:txBody>
        </p:sp>
        <p:pic>
          <p:nvPicPr>
            <p:cNvPr id="20" name="Picture 19" descr="a grou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5896" y="4509120"/>
              <a:ext cx="733581" cy="4624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 descr="writ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3928" y="5517232"/>
              <a:ext cx="345949" cy="5044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2" name="Group 31"/>
          <p:cNvGrpSpPr/>
          <p:nvPr/>
        </p:nvGrpSpPr>
        <p:grpSpPr>
          <a:xfrm>
            <a:off x="1907704" y="692696"/>
            <a:ext cx="2736304" cy="2308324"/>
            <a:chOff x="1907704" y="692696"/>
            <a:chExt cx="2736304" cy="2308324"/>
          </a:xfrm>
        </p:grpSpPr>
        <p:sp>
          <p:nvSpPr>
            <p:cNvPr id="29" name="TextBox 28"/>
            <p:cNvSpPr txBox="1"/>
            <p:nvPr/>
          </p:nvSpPr>
          <p:spPr>
            <a:xfrm>
              <a:off x="1907704" y="692696"/>
              <a:ext cx="27363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entury Gothic" pitchFamily="34" charset="0"/>
                </a:rPr>
                <a:t>We have </a:t>
              </a:r>
              <a:br>
                <a:rPr lang="en-GB" sz="2400" dirty="0" smtClean="0">
                  <a:latin typeface="Century Gothic" pitchFamily="34" charset="0"/>
                </a:rPr>
              </a:br>
              <a:r>
                <a:rPr lang="en-GB" sz="2400" dirty="0" smtClean="0">
                  <a:latin typeface="Century Gothic" pitchFamily="34" charset="0"/>
                </a:rPr>
                <a:t>bought land in Fiji for our people to escape to when the time comes.</a:t>
              </a:r>
              <a:endParaRPr lang="en-GB" sz="2400" dirty="0">
                <a:latin typeface="Century Gothic" pitchFamily="34" charset="0"/>
              </a:endParaRPr>
            </a:p>
          </p:txBody>
        </p:sp>
        <p:pic>
          <p:nvPicPr>
            <p:cNvPr id="36" name="Picture 35" descr="beige quote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1760" y="692696"/>
              <a:ext cx="169758" cy="265561"/>
            </a:xfrm>
            <a:prstGeom prst="rect">
              <a:avLst/>
            </a:prstGeom>
          </p:spPr>
        </p:pic>
        <p:pic>
          <p:nvPicPr>
            <p:cNvPr id="37" name="Picture 36" descr="beige quote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0800000">
              <a:off x="3876655" y="2665548"/>
              <a:ext cx="169758" cy="265561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403648" y="58772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Kiribati</a:t>
            </a:r>
            <a:endParaRPr lang="en-GB" sz="2800" b="1" dirty="0">
              <a:latin typeface="Century Gothic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3528" y="908720"/>
            <a:ext cx="1728192" cy="2312967"/>
            <a:chOff x="323528" y="908720"/>
            <a:chExt cx="1728192" cy="2312967"/>
          </a:xfrm>
        </p:grpSpPr>
        <p:sp>
          <p:nvSpPr>
            <p:cNvPr id="31" name="TextBox 30"/>
            <p:cNvSpPr txBox="1"/>
            <p:nvPr/>
          </p:nvSpPr>
          <p:spPr>
            <a:xfrm>
              <a:off x="323528" y="2636912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Century Gothic" pitchFamily="34" charset="0"/>
                </a:rPr>
                <a:t>President Tong of Kiribati </a:t>
              </a:r>
              <a:endParaRPr lang="en-GB" sz="1600" dirty="0">
                <a:latin typeface="Century Gothic" pitchFamily="34" charset="0"/>
              </a:endParaRPr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8446" y="908722"/>
              <a:ext cx="1369331" cy="1728190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9" name="TextBox 38"/>
            <p:cNvSpPr txBox="1"/>
            <p:nvPr/>
          </p:nvSpPr>
          <p:spPr>
            <a:xfrm rot="16200000">
              <a:off x="755431" y="1700954"/>
              <a:ext cx="1815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Photocredit</a:t>
              </a:r>
              <a:r>
                <a:rPr lang="en-GB" sz="900" b="1" dirty="0" smtClean="0">
                  <a:solidFill>
                    <a:schemeClr val="bg1"/>
                  </a:solidFill>
                  <a:latin typeface="Century Gothic" pitchFamily="34" charset="0"/>
                </a:rPr>
                <a:t>: Sam Beebe</a:t>
              </a:r>
              <a:endParaRPr lang="en-GB" sz="9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ITEhUUEhQWFhUWGRcWGBcUFBgVFhwUFxcYGBgXGBgcHCkgHRslHBgUITEiJSkrLi4uFx8zODMsNygtLiwBCgoKDg0OGxAQGywkICQsLCwsLCwsLCwsLCwsLCwsLC0sLCw0LCwvLCwsLCwsLCwsLDQsLCwsLywsLCwsLCwsLP/AABEIAOEA4QMBEQACEQEDEQH/xAAcAAEAAgMBAQEAAAAAAAAAAAAABQcDBAYIAQL/xABKEAABAwIDBAYECQcLBQAAAAABAAIDBBESITEFBkFRBxMiYXGBFDKRoSNCUnJzkrGywSUzU2Ki0dIVNENUY4KDk6PC4RYkNbPw/8QAGgEBAAIDAQAAAAAAAAAAAAAAAAMEAgUGAf/EADkRAAIBAgMFBQcEAQMFAAAAAAABAgMRBCExBRJBUWETMnGBkSJSobHB0fAUIzPhQiQ08RVDYnLi/9oADAMBAAIRAxEAPwC8UAQBAEAQBAEAQBAEAQBAEAQBAEAQBAEAQBAEAQBAEAQBAEAQBAEAQBAEAQBAEAQBAEAQBAEAQBAEAQBAEAQBAEAQBAEAQBAEAQBAEAQBAEAQBAfHFAcPS9I0UhOGMtFyAZZAwkC+eGxsguSEO+kB9aSJv+K396XPUm9EfX770g/pov8AMb+9eby5mao1HpF+jNWXpDpBpIw+Bv8AYvN+PNGX6at7kvRmlL0lwjQsP1k3480e/pa/uS9GYm9J8XG3scm/Hmh+lr+5L0Ztw9I1OdZGjxBFvO6b8eY/S1/cl6M2Hb/U1iRNETwGK1z43TejzRi8PVX+EvRm0N8IrA443d7H3aRzB4hZLMjaadmaFb0jQRj1Q7ubI2/sKHh02wNrMqqeOdgIbILgOtcWJGdiRqCgJBAEAQBAEAQBAEAQBAEAQBAEAQBAEBiqqhsbHPeQ1rQXOJ0DQLknyXjdj1Jt2R5kqpWzTyzBoAkkkkAsBYPeXDzsQqU5XOswtPcil0NqNg5KFm1gZl4TZnwhDB5mMtXqMHEBiM8UEfcC8ue7gwr243S+tzh/2NL9DH90LYUu4jiMf/uan/syiN7qnrqqeQ54pH2+a04W+4BVN68mzpIUtyhCPRfct/oq2pHLQRRtcC+EdW9uQLQHENNhwLQLFWqUrxsc7j6ThWbtZPTkdkpSkEAQBAEAQBAEAQBAEAQBAEAQBAEBVvTHvFZraKM5vGOWxzDb9lh8Tme4Dmq9aXBG32Zh/wDuyXRfVlaww271VbOjpUrG9BZpBLcQBF26XHEX4G3FYoubt1ZOz5kjt3ZRp5MIOKN7RJE/5UbswfEaH/lZSjusgwmIVeF7WadpLk19ORGkLAs2PwV6iNnxqMRP3ZYmdhZAXbudUfk2B3yYrfUuP9q2FJ/to4jaEP8AWzjzl8yiJG3Fzqcz4lUkzrqsORO9Ge2W0tcBJkyYdUXfJcXAtJ7rgDzU9OSUjSY+jKdJpcMy/AVcOcPqAIAgCAIAgCAIAgCAIAgCAIAgMdRKGNc52jQXHwAuV43Y9im2kjzRXVzqieSZ+sji7wB0HkLDyVBu+Z2FGkoWguGRsQtUbNnTSSJ7YmyopIppZXva2HqwerYHntkjE5tx2RYaZ5qSEU02ytisRUp1IU6cU3K+rtpwXXxOn2pQNl2QxzXtkNKSGyNuA6MOwnI5jsluXAsUslelfkauhWlT2k4tNdpa6fB2v8+PUr9xVZnQtna0W5DKqiimp3hsxacbXG7HOBIIJzLHad3cp40d6Ka1OfrbWlQxM6dRXjfLml9V+XOYj2YI5nQ1hdTuIOBzm3ZiuLFxGsZz7Tb2yUe7naWRf/Vb0FUoe2uK426dejMO0aGSB+CVtnWuM7tc06Oa7RzTzWDi4uzLdCvCtDfpu6+XR9TWXhMWnuLU32VKL5x9e32gvH3lcpP9tnKbVhbaEXz3ft9Cpxa3kqSOolmaFawaqWLNfWSTuXz0a7afVULHyG72l0bjxOC1ie8ggnxV2lJuOZyuOpRp1mo6PP1OqUhUCAIAgCAIAgCAIAgCAIAgCAICJ3te0UVSXWt1Moz72ED32WFTusnwqbrwtzXzPOFMNefBUmdZTtdklEombCnoTu621xTTXeMUUjermba94zxtxtrbkTzUlOe689Cvj8K8RStF2ks4vqvudptCQUNHLE1okppA50EnrtxSHF1Uvcb5O0IyOeZmk9yDXB6M0dFPGYmM27TjZSWjssrx+q4PPQ4XaFDHJG6eluGtzmhJu+K/xmn40R56jj3QOKa3o+a5f0biNadOSpVnm+7LhLo+Uua48OvYUfpEmz6WfZzyJadhjkgGbXkWxgsORdcYhxIdkbqyruCcOHA0lbs4YmpTxCyk7qXFcvLgbGyd7KLaTPR62Nsct7YX5NL9Pg36sd3Gx8VkqkZq0iGeEr4V9rRd105dVxXU34dyi1joTIHxMIkpjI28kMl7lt9HRniMvxXnYZW9Oh49p3kqm7ZvKdtJL79SrNpY+ukEgDZA4hwGQDgbG3dkqTvfM6ug49nHcd1bI7Lo2qLw1sPNmMebHMP2NVmg/ZkjTbZhapSqdbfFMr9pyHgqyN5LU063RSRKVctzoPaRQycjO631GXVyjozmdo/yLwLGUprwgCAIAgCAIAgCAIAgCAIAgCAhd842OoakP06p51t2gLt/aDVHVScHcs4OUo14OOt0ec6Y5+aps6mnqSURUbNhB5EpsPZrqieOFvx3ZnkwZud5C/nZZQi5OyPMVXVClKpLh8+BYdXVQ7OlFLKQ+knDiGPu4w3NiDziJv3ixVhtUnuvR/A5qFOrj6brwVqkeKy3v/pfEiNt7nzUzxVbOcXtHaDB23Bp1A/SRkajW3NYyouL3oFihtOFeHYYpWfPRf0+pFbL2saUmso2/AkhtVS3/NvubFvJhN8LuB7J5DyMt32o6cUZV6Kq/sVn7X+Eua+/P1XXp6zYdBteMz07xHLo4gC+L5M0fHx48yFM4RqK6NdSxOIwUtyauvzRkhu3Q7ThilhkfG7C0dRK5xfn8hwydhtbM5jvXsI1Emn5GOKq4OpOM4pq/eSy81wKo2lLI6aR0350vdjytZ97EW7tPJUZNt5nW0IwjTiqfdtl4E70d1GGtDeErJIvMjEPu+9SUH7dijteF8M5e60/jb6nKtbYWPAW9iiRsZO7bNOt0UkSlXLd6D3n0F4IOU7zfKxu1mngrlLQ5jaK/dXgWKpSgEAQBAEAQBAEAQBAEAQBAEAQEJvpSdbQ1Db2+Dc4HvYMY97QsKivFos4Op2deEup5zpXXN1Seh1NN+0ScKiZsaZY3RfDHHHU1cmQYMFzwY1vWPPndvsVrDpK8maLbspznTw8OOfm3ZfU43bm1H1M75n/ABjkPksGTW+Q95Krzk5O7N1hcPHD0VTjw+L4skd1t85qM4CDJB8gnNvfGTp4HLw1UlKq4ZcChj9nU8T7Sylz5+P3+ZYWz46CucaiHDjLSyUDsucxws6OePiDzPkVajuT9pHOVf1GGXZz04ePOLOB2nutXbOndNSB5jBux8fbcGfJkZqRw0INr5KCUJQd0bahisPiae5Vtfk8s+aZ12wd+31EEmGEOqYRifEHFoczQuZkc72u0+RKkjWbTss0UsRsyNKpG8rQlknrZ8n9ysq+sdNLJK62KRxebaZm9gqUnd3Oqo01ShGmtErGXYVX1VTDJoGyMJ+biAd7iVlF2kmR4mHaUJxtqmYNqQ4JpmfJkkb7HuCNWbQoy3qcZc0vkRFbosoleuXB0H/+Pd9PJ91iuUtDmNofy+SLDUpRCAIAgCAIAgCAIAgCAIAgCAICL3oLvQ6nCAT1Mtr5D1CsZ91k2HSdaF3bNfM810otkqLOsh3iUhUbNhTOy3bbLNs+sp4Rd/WRPsSGgscQHDESB8Tmpad3BxXQ12NdOljKVao8rSXmr2y14nObS2bNAQJo3Rk6YhkfB2h8iopRcdTY0q9Ksr05J/nLUj5CiEjon7KgpGwSSVc0U8sYlaYYsTWNdpchwJ7wPYp91Rs28zSuvUrucY004p2d3ZnbUW9ksNIyeXDVsxlhmphazA0EPewgYXXuCDa2XNTqo1G7z8DUvBxq1nTh7DtpLnyT+Ru02/8As4guMha7iDE/F7mm/tTt4B7Kxd7bt/NWKn2rUNknlkY3Cx73ua3SwJJCoyd22dbh4ShSjCTu0kjUkGRWJMtTe3gdiqHv4PwSf5kbXn3uKklqU8Kt2ko8rr0bRA1+i9iRVy4OhBv5Pcec8nuaxXKWhzW0H+6vBFhqUoBAEAQBAEAQBAEAQBAEAQBAEBG7ytvSVA/sZeNviO4rGfdZNh/5Y+K+Z5npXX+zyVJnVweZKwqJmwpHb7ozWoqqzceCRsksfy6Z0ZY9vkA9w72qWn3H+ZGs2hG+Kp3drpqL5STuvovM0J55aSwB9Io5c2Nku6N7OX9nK3Q2sQReyxbcNM1+fEnUKeKu37FWOttU+fWLIvbmzmMDJoCXU8tw3F67Ht9aJ/6w4HiPafJRSzWhlRryk3Tqq04620a4Nfmp0u581JXwsoqxvwkN+ocHFjizUsa4cRbTiADwKsUnGa3ZGnx0auGqOvReUtV15+Zq73MraKVhhaYaaK7YTES6Mhxu7rb6vcdcWXK+q8qb0XlkjLBdhiINTe9J6318v68zRkoWVkL6inYGSxZzwM9UtN/hohwGRuzuy743FTV468UXadaWGqKlVd4vuyeq6S+/4oBqhNsEPDa2kbtgdziA843vj+xrVk+BXp5Oa/8AL5pP6kJXaLKJBXLl6FWWoHD+3k+6xXKOhze0lat5I79SmvCAIAgCAIAgCAIAgCAIAgCAICN3lNqSp+hl+45Yz7rJaP8AJHxXzPM1CfP7FSkdXTftErAombCkdNuJtYU1UC/83L8G/ln6rj3B1vJxWdKe7LMq7SwvbUHu96PtLy1+GfkSm8lFJs6RzWsbLRzG4ikBLA7XDcZseODhw52WdSLpvmmVMJWhjoJtuNWPFa+PVPinx8TnNp7VhMAgghMTes612OUynEGYAG3AsLHxWDkrWSLUMPUVXtKk1J2srK2V75n7/wCnRHHDLPVsp3St6yJuCR7sOocXM9Tgs1CyTbsVZYvelKMKbko5PNW+Op3exd6JY4f+9DKiDT0umImZb+2YBdvebeSnU2l7Wa5o09TCxnP9n2Ze7LJ+T0+JObJq9lsDpKd9MzH6xYWMuBn2hkeJyWUXTWasQVoYuVoVFJ20vdlN7VdH10pi/N43lnzMRt5fgqErXdjssOpqlFT71lfxNS4XhKbtUL00LvkyTR+0RSD7z1lwKydq0lzUX819iCrzksokNcuHoQt6A6wP5+TMi18mWt4aK5S0Oa2j/KvBFhqUoBAEAQBAEAQBAEAQBAEAQBAEBEb3R4qKpAtnDLqLj1CdFhUV4snwzSrQb5o810hzuqbOohqSkKiZsaZn4ZrEsXtmWdubtmKtpzR1VnPDbDF8dg0IOuNuWeuQPNXKM1OO5I5baWFnhK36mhkm/R/Z/wBHHb3boy0bi4XkgOklsx+rIOB79D3aKKdJw8DY4PaMMSrPKXLn4flyc3djptp0jKWZxZUU4IjeLYur0BF/WFgA4dwPepYbtSO69UazFOrg67qw7stfH6dDn9q7Gq9kSskZKCH3AewENdbMskYcjlna5420WEoypu5aoVqONg4yjpw+qZ+9oUMNVC6rpmBj47ekQDRt/wCmi/UOdxwseRvjJKS3o+aJ8PWnQqKhVd0+7Ln0fUjNjOLZo39W6QMe1xa1uI65WFrXvoDqbBRLUvYhJ03HeSunq7fnXkjb2vT9VC2P4V15HSdZJA+EZtAwNxZkm2I8OyLX1WTVkRUJ9pUc8l7NrKSlxvfL0RjiZioZT+jqIneUkb2faGol7L8ROVsTHrFr0aZzddoV7EjrlydCJ/J3+NL/ALVcpaHM4/8Al8iwFKUggCAIAgCAIAgCAIAgCAIAgCAjt432pag8oZfuOWM+6yWgr1Y+K+Z5jpNVSZ1UO8yWhUTNhTNgLEskhu9s+SeoZHE/q5O05j8xZzGlwzGY0tf3FZ04uUrIp42tGjRc5q6yTXRlmbC3pDnmkr2tjqB2SDYxyXGVjoCQRlx4chdhVv7M9TlsTgd2Pb4d70Neq8fuRu3+jVjndbRSdRIDcNucAP6jh2meVx3BeSocY5GdDaskt2st5c+P2ZCbVk2sIXQVlL6THwe0Y3AjRzXx53HNzVhLtLWkrlmisG5qpSnuvl/z9zN0X7EqGzvlljeyIxujIkaW4y4tywnMgWPCy8oQe9d6GW1sTSdJQi05Xvk72scwYWQ1jonOc2JkzmOLXEdhjyBcjPKwzGY1CrtJSsbfflVw6nFXk43WV82jJtd8RiYGvxva4Nc7rHvD/gwXvAdo0POFpAFwDdJW4HlBVN97ysmtLJWzyWXG2b5Mz7Ajx0e0W/Jjhl+pI4/YCs4Zxl5EWKlu4ii+sl6o4+v0SJ7XLl6EyP5PIGvWvxeYaR7rDyVuloc3tFWqrwRYKlKAQBAEAQBAEAQBAEAQBAEAQBARm8/8zqfoZf8A1uWMu6ySi7VI+K+Z5kowqTOqh3iWhUTNhTM914WLkpu3TTSVLG07+rls4sd3taTY65G1tDros6abllqVMdUpQot1Y3jldeLMO9j6h1S81UeCUhuIWsDhaG4m6gg2GhsvZ7297WpBhFSVFKi7x++dmTOyN8q6ibGJm9dBI0OjxnPB+pKL6cWuvbuUsakoJXNfXwOHxEpODtJa259V9Udjs/pKoJB2zJC7k+MkfWZcKdV4msnsuvHRJ+f3sfjbHSPSsYeoJmkt2ey5rAebi4DLuF/JYyrxWhJh9kVqkv3PZXxK02ZUPNSx+EyPMgdhGrnudc65AknwCp3d7nTVYRVFwbsrWvyViU3jEjYmMc0BjXgRjro5S1ghbZpwfGdfrHHIEuasp3tb80KuDcHUck82s8mrveeefBd1G/0c0/WCuZ8unw+3GFnRV7+BBtaW52UuUvsV3WnsrGJZxGRc3QiwjZ5JNwZpLDlk0H3q3S0Oa2hbtV4FhKUohAEAQBAEAQBAEAQBAEAQBAEBEb2xYqKqbreGUfsOWE1eLJsO7VYvqjzTRuOnC9/cqbOopt6ErCo2bCkZ1gWDo+j1o9Oju7CQ2Qt5F+E2B7rYvYpqHfRrNsNrCS8Vfwv/AMHWDbtNVE0e04mxTtNszZhdoHRyasJ4XOd9TorCmpezNZmklhatD9/Cy3ov18GuPUjK3dSajDmBprKB5u+MD4aM/pYwPjjW7deI4rx03HLVGccZCu95vcqLR8H0fTx9Tjd6d3ZKOXC4l0bhiikItiblkRweL5jw5qKcN1mxwmJjXjfRrJr84GDYuzn1ErYo9XZknRrBm57u4D8Ao4x3nYt1K8aNN1JcPi+C8zb2e6Pr8ccrYgxwMZkY+TFnYXDGk3IzIy9awRWvke1FPst2acr62aVuPHl9DNtmoBiY1r432IxFkczC50cYja5xkFrhlhZttbkZo3lb7mOHi9+UmmssruLsm75Wz15+R03Q+281T9HGPa5ymw2rNdt1/tw8X9Ctdsx4HvYfive36ri38FglYt1HvRT5pP4Fy9CzfyY3vklP7X/Ct0tDm8d/N5I7xSFMIAgCAIAgCAIAgCAIAgCAIAgI7eGIOpZ2m+cUgyNj6h4hYz7rJKLtUi+qPMNGb5qkzqod4lotFGy/T0NgLEsI+xTOY4PY4tc0hwcNQRoQiedzGcFNOLV0yyad9LtmDDJaOrYNRbF3uA+NGeLeHdkVcTjWVnqctUjX2bUvDOD/ADyfXiRtBtOv2S8R1THTUt7B7bvDW82O1HzHW7u/xSnTyloZVKWHxq3qTUZ8nl8PqvMzdLW12Ojig6t+IlszZCAGFmEg4Te5PaAIIFvYsq8srGOyaMlJ1L5aNdTHutszqdk1VTb4SWKTCeIiaC0DzOJ3s5LGEbU3IkxNbtMbTo8Itev5kcTsuq6qWOS18Dg62l7d/A8jzsqydnc39aHaU5QvqjYramLqmxRdYW4zIXTYQ7EW4Q0BpPDMm+ZtkLJlayMKdOfaOpOyytZX53/4XA7bodjzqXfRD75/crOG1ZptvPuLx+hXW/EWGsqWjhNJ73F34rBq0mWacr0IPoi0+hL/AMeRcXE0mQ1Fw05qxS0NJtBNVV4IsFSlAIAgCAIAgCAIAgCAIAgCAIAgI/eD+az52+Clz5dh3NYy7rM6Xfj4o8vUJHuy7lTZ1cLJsl4FEy/SNlYlg6Do/ax1dGJLZtfgxAECXD2TbifWUtFLfRrNquX6VuPNX8Dd3o2mxsYbKx8W04HNHXMaGh7QfzmJtgWubcgEa5aXWc5ZWfeRTwtFuTcGnRktHnbpZ8VxOj3J37bUfA1Fmz27JA7MthoBwf8Aq8eHIT06u9kzWY3Z7o+3DOPy/ohuk3eKjqIGMidjlbJf1XNLAA4PDsQFjeww63HcsK04yWRY2bhqtOo5SVlb10tY7TZDYm7OiEhAiFOzHi9XAYxiv7SpY23M+Rrqzm8TJx13svG5SlT1Ye4RFxjBOAvADsN8rjn/APZaKg7XyO0puW6t/XjbQxleGZaPRFERTzOtm6UNHg2Np/Eq3htGzmduSvVguS+pXPSbHbaFTwu5p9sbD9qwn32WsM74aHh9Wd90GULm000pJtJIGgcLRjUd93Ef3VNR4s1m0pe1GPJfMsxTGtCAIAgCAIAgCAIAgCAIAgCAICP2/b0afFa3VSXvpbAdVjLRmdK++rczy/Q6DnxVNnVQ1JaFRMv09DOCsSwj6yQtIc0kEEEEZEEaEea9RjKKkrSzRZ1B6NtmntMMFTELFzMnC/xm82Otm06HyKuK1aOepytVVdnVfYzhLn8n1Rxe2Nw66B/YYZWg3bJB6wIzBLb4mm/K/io5UpIvUto0Kqze6+T09Tf382JIKenrJG4JnhkdS0WHwmE4Xm3xjhsfEcllUi7KTIcBiF2k6MXeOsfDkb+8G0j/ACJRtB/OYGO8ImuuD/eY1eVJftIYOiv+oVHyu15v+zglWOgPpKHrLm6NaXBs+Mn47pJPa4ge4BXqK9g5Da097FSXKy+BVvSsbbQm/wAI/wCm1RVO+zYYN/6aPn8yx+hh99mt+lm+/f8AFT0u6anH/wAzO7UhTCAIAgCAIAgCAIAgCAIAgCAIDS21/N5vo5PuFeS0ZlDvLxPLdADYctFSZ1cE7ktCo2XqZ1279NBHSPqpoWzWnZCQ+9mRkAueANXdrLyWUbKO81fMqYqdWVdUKct32XLLi+C8CXZu7RenwiJ7JoZY5JGxl4cMbAC1pN74Te9jn2SFJ2cN9WzRTljcT+lm5pxlFpN24PXzX1NfdXarDVPD6VtM+OOXrJIC5gjYGnF1kZuDmG2OtwLL2nJb2ljHHYeSoq1RzTaspZ3fR/Mk49+J6ZjXVEYqoHZMqqY2BPKSM5MfzBI7rrNVWlnmuZTeBhVk1Te7LjGXDwfFHMb7b7+msbFHG6OMOxnGQXOcAQBYZAC545rCpU3si7gsB2EnOTu9DX67rNksbxp6oj+7LG5w/aLlg84eDLMFu41v3ofJoggVEbNBxsCvDNZ5HoPYlJ1NPDF8iNjT4hov77rZQVopHB4ip2lWU+bZSHSs6+0Ju7qx/ptVap32bzBr/TR8/mWJ0KE/ycMrDrZLG+ouLnuzuPJTUtDV7Qt2uXJHfqUohAEAQBAEAQBAEAQBAEAQBAEBG7x1DY6Wd7zZrYpCTa+WErGTsmSUouU4pczy9s9U2dPT1JiEqNmwps7zo5Mc8dTRSerM0PbzDhkSO8fBnyKlo2leD4ms2rvUnTxMP8XZ+f3zRzNVBNR1JB7EsTgQQMiRmHDm0j7SOahtKD6o2anTxVG+sZL8XiizOtj2vRubHJ1Mpt1jRY9oaNeNXRk6Wt9oVy6qxyOXcJbPxCclvLh911RwMez6/Z0rg+B0sT+zIxrTLDKzS2QydbQkAg24KK0ocDZSq4fFRylaS04NGDffdg0UoLbmCW5jxes06mN3eL5HiPAleVIbr6GWCxXbxd+8tfuY93W9ZDWQ8XQiZo/Wp3h33XOWMdGunyJ673J0qnKVn4SViKaozYold2KHr6uCPUF7S75re273NK9gt6SRBjKvZUJz6fPIvslbI4dHnnpJkvtCq7ngfVYwfgqku+zpcMrYaHh9WWl0LH8mM+kl+8p6XdNNj3+95I7tSFMIAgCAIAgCAIAgCAIAgCAIAgNDbzC6mnANiYpBe17XYc7cV5LQzp99eJ5boSLDLP8ACw/5VJnUw1JeAqNl+m+RIbMr3wSsljycx2IcjzB7iCR5rxNxd0Z1KUKsHTloy1tr7Lg2tSsmiIbJY4Xalrh60T+Yv+8d9yUVVjdanK0K9XZ9ZwkrriufJr88SrHmqoaj40MzPYR9jmH2Hx0q+1B8mdBJ0sVT4Si/zyZ3mxOlKIgCrY5jh8eIF7D34fWb4Zq1GuuJoa+yZJ/tO65PUh+kTe+nq42RU+J2F+Nz3NLQCGuaA29jc4jn3LCrUUlZFnZ2DqUZOdTlYiejwXrom8HiVp+aYn3UdLvpFvaP+1k+Vn8UQssWBzmH4rnM82kt/BRGzhLeSlzz9czu+iXZ+KaWc6Rt6tvzn2LvY0D66nw8c7mn23WtTjSXF39P7LRaFcOZPNe91R1lTO/5Ush8sZt7rKle8mzqlHcpRj0XyLh6Fnfk1vG0svC3xr/irFLumjx/83kjvFKUggCAIAgCAIAgCAIAgCAIAgCAjt4Zwylne4gBsUhJdp6p1ssZaMzpK80up5boTwVRnTweZMQqJl6mbCxLJN7qbyyUUlx2onW6xl9f1m8nD36HmJKVRwZRx2CjioW0ktH9H0LUqKWi2nACbSMPquGT2O42OrTzB81ctGornLqVfB1GtH8GV3t3oyqoyTTuE7OAJDJR3WPZPiCPBQyoyWmZtaO1Kc/5Fuv1X3OXk2BWNdhNLOD3QyH3gEKPdfIurEUWrqUfUsLo43TlgeampHVkNLWMJ7QB9Z7uWQsBrmbqalTcXvM1W0cbGrDsqefN/JIryuna+WV40dJI/wAnOLh7iqredzoqStCMeSS+BdO4+y/R6OJrhZ7/AIR/PE/O3k3CPJXqUd2COS2jX7bESa0WS8vuS21KoRQyyHRjHv8AqtJWcnZXKtKG/NR5tI8z12mZzt71RidZXsXh0Ku/JjfpJfvK3S0Ocx38vkjvFIUwgCAIAgCAIAgCAIAgCAIAgCAit6ZS2jqHNYXkRSWaNT2TksZ91klFJ1Ipu2aPMNCBn3WA81UZ08OLJWAqJl2mzYBWJYugUPGbGy9sz0r8cDyw8Rq1w5Oboft5ELOEnF3RUxFGnWjuzV/p4Hf7I6U4iLVUTmHi+Lts+qe0PK6tRrrijRVtlSWdN38dfsTzOkDZpF/SPIxyX9mFZ9tDmVP+n4j3fijkt7+kBs8boaUODHCz5HDCS3i1g1APEnNQ1K11aJtMDsxwkqlXVaLX1Oe3N2R6TVxsPqN+Ek+Ywjs+brDzKhpx3pWNhj8R2NFyvm8l5/YvNbA485PpOr+roXN4zObGPC+J/wCy0jzUNeVomx2VS38Qn7uf2KK2k+3mq0Eb2uy7OhF99m2zylkGY8DlzVuloc9j/wCXyRYKkKQQBAEAQBAEAQBAEAQBAEAQBAfiaMOBadCCD4HIoDz3vH0e1VHI7q29bCT2HiwNuDXA5Yh458FXlSfA3VHaFO3t5P4EE+OSP143t8WuA9uiicGtUbCniqUs1Jep8irG/KHtCjaLUKqMvpI5rzdZl2qMTphzWViN1EYjKF6Ybyufpr7cUPb2Mscg5rFokjNItjo0pWQ05ldbHPZ3f1YuGDzuXf3grdGFo3Zz21MR2tXcWkcvPidc7abOLgpjWFZdKO03TTxRRte8RsLjgaSMch7hqGtH1lWrJuSSN1syUKVOU5NJt8+BxtJuvW1UgZFCQTxeQABzdyCQpslrY6jz9D0FufsFtFSR04diLblzvlSON3G3AXOXcArEY2VjSVqrqTcmTS9IwgCAIAgCAIAgCAIAgCAIAgCAID8vYCLEAg6g5hAcPt/YD434oWOdE7MtaMRY7iANcPHLTPuQHPT0sZycyMniHtAPsIQ9Ta0NaTd2A5+jxeQH8K83UZqtUWkn6s1Jd24P6uz3fvXm5HkZfqKvvP1NR+70H9WHkR/Em6uR7+pq+8z9M2LB/VW+0fxJuR5D9VW99mRuxYf6qzzw/vTcjyPHiaz/AMmTMQksLMAAtbt2yHgsiE+umI9YxjxddAb2ytmTTvaA1wjv2n4S1uHjYnU8BZAWLSUjI24WNDW8gLe3mUBnQBAEAQBAEAQBAEAQBAEAQBAEAQBAEAQGOWBrsnNDvnAH7UBoybBpXawR+TQ37EBhduvSH+j9kkg+xyAxf9JUnyHf5sv8SADdGj/Ru/zZP4kB+xurR/ovbJIf9yAys3cpB/QMPzhi+1AblPQRM9SNjfmsaPsCA2U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6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-148208" y="6445956"/>
            <a:ext cx="1479848" cy="319812"/>
            <a:chOff x="-76200" y="6453336"/>
            <a:chExt cx="1479848" cy="288039"/>
          </a:xfrm>
        </p:grpSpPr>
        <p:sp>
          <p:nvSpPr>
            <p:cNvPr id="12" name="Freeform 11"/>
            <p:cNvSpPr/>
            <p:nvPr/>
          </p:nvSpPr>
          <p:spPr>
            <a:xfrm rot="16200000">
              <a:off x="483704" y="5893438"/>
              <a:ext cx="288033" cy="1407842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87624" y="6453336"/>
              <a:ext cx="216024" cy="288032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algn="ctr" defTabSz="914400" rtl="0" eaLnBrk="1" latinLnBrk="0" hangingPunct="1">
                <a:defRPr/>
              </a:pPr>
              <a:endParaRPr lang="en-GB" sz="1800" kern="1200">
                <a:solidFill>
                  <a:srgbClr val="FFFFFF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-76200" y="6431881"/>
            <a:ext cx="1367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600" b="1" kern="100" dirty="0" smtClean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EXTENSION</a:t>
            </a:r>
            <a:endParaRPr lang="en-GB" sz="1600" b="1" kern="100" baseline="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pic>
        <p:nvPicPr>
          <p:cNvPr id="24" name="Picture 23" descr="Student shee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8816" y="44624"/>
            <a:ext cx="510483" cy="5969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668344" y="0"/>
            <a:ext cx="93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latin typeface="Century Gothic" pitchFamily="34" charset="0"/>
              </a:rPr>
              <a:t>SS2 – 6 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7984" y="692696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Climate change makes sea levels rise.</a:t>
            </a:r>
            <a:endParaRPr lang="en-GB" sz="3200" dirty="0">
              <a:latin typeface="Century Gothic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23528" y="4149080"/>
            <a:ext cx="6624736" cy="2160240"/>
            <a:chOff x="3491880" y="4293096"/>
            <a:chExt cx="6624736" cy="2160240"/>
          </a:xfrm>
        </p:grpSpPr>
        <p:sp>
          <p:nvSpPr>
            <p:cNvPr id="21" name="Rectangle 20"/>
            <p:cNvSpPr/>
            <p:nvPr/>
          </p:nvSpPr>
          <p:spPr>
            <a:xfrm>
              <a:off x="3491880" y="4293096"/>
              <a:ext cx="6624736" cy="2160240"/>
            </a:xfrm>
            <a:prstGeom prst="rect">
              <a:avLst/>
            </a:prstGeom>
            <a:noFill/>
            <a:ln w="6350">
              <a:solidFill>
                <a:srgbClr val="9900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83968" y="4365104"/>
              <a:ext cx="457200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Century Gothic" pitchFamily="34" charset="0"/>
                </a:rPr>
                <a:t>Weigh up the evidence and make a conclusion.</a:t>
              </a:r>
            </a:p>
            <a:p>
              <a:pPr>
                <a:spcBef>
                  <a:spcPts val="1200"/>
                </a:spcBef>
              </a:pPr>
              <a:r>
                <a:rPr lang="en-GB" sz="2800" dirty="0" smtClean="0">
                  <a:latin typeface="Century Gothic" pitchFamily="34" charset="0"/>
                </a:rPr>
                <a:t>Can you be sure your conclusion is correct?</a:t>
              </a:r>
              <a:endParaRPr lang="en-GB" sz="2800" dirty="0">
                <a:latin typeface="Century Gothic" pitchFamily="34" charset="0"/>
              </a:endParaRPr>
            </a:p>
          </p:txBody>
        </p:sp>
        <p:pic>
          <p:nvPicPr>
            <p:cNvPr id="31" name="Picture 30" descr="to think abou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904" y="5619654"/>
              <a:ext cx="432048" cy="4824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 descr="pros and con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5896" y="4581128"/>
              <a:ext cx="591612" cy="4023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/>
          <a:srcRect t="8737" r="12951" b="7767"/>
          <a:stretch>
            <a:fillRect/>
          </a:stretch>
        </p:blipFill>
        <p:spPr bwMode="auto">
          <a:xfrm>
            <a:off x="0" y="836712"/>
            <a:ext cx="435597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fi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2996952"/>
            <a:ext cx="3384376" cy="3384376"/>
          </a:xfrm>
          <a:prstGeom prst="rect">
            <a:avLst/>
          </a:prstGeom>
          <a:effectLst>
            <a:outerShdw blurRad="152400" dist="76200" dir="2700000" sx="101000" sy="101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22"/>
          <p:cNvGrpSpPr/>
          <p:nvPr/>
        </p:nvGrpSpPr>
        <p:grpSpPr>
          <a:xfrm>
            <a:off x="3995936" y="1916832"/>
            <a:ext cx="4968552" cy="1368152"/>
            <a:chOff x="797318" y="3645023"/>
            <a:chExt cx="5544617" cy="1226619"/>
          </a:xfrm>
        </p:grpSpPr>
        <p:sp>
          <p:nvSpPr>
            <p:cNvPr id="19" name="Rounded Rectangle 18"/>
            <p:cNvSpPr/>
            <p:nvPr/>
          </p:nvSpPr>
          <p:spPr>
            <a:xfrm>
              <a:off x="797318" y="3645023"/>
              <a:ext cx="5516441" cy="122661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77675" y="3717032"/>
              <a:ext cx="5464260" cy="1020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400" dirty="0" smtClean="0">
                  <a:solidFill>
                    <a:schemeClr val="bg1"/>
                  </a:solidFill>
                  <a:latin typeface="Century Gothic" pitchFamily="34" charset="0"/>
                </a:rPr>
                <a:t>Are humans to blame for climate change?</a:t>
              </a:r>
              <a:endParaRPr lang="en-GB" sz="3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14099"/>
          <a:stretch>
            <a:fillRect/>
          </a:stretch>
        </p:blipFill>
        <p:spPr bwMode="auto">
          <a:xfrm>
            <a:off x="-36512" y="4221088"/>
            <a:ext cx="4603414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249289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  <a:latin typeface="Century Gothic" pitchFamily="34" charset="0"/>
              </a:rPr>
              <a:t>Should the countries that make </a:t>
            </a:r>
            <a:br>
              <a:rPr lang="en-GB" sz="32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GB" sz="3200" dirty="0" smtClean="0">
                <a:solidFill>
                  <a:srgbClr val="0070C0"/>
                </a:solidFill>
                <a:latin typeface="Century Gothic" pitchFamily="34" charset="0"/>
              </a:rPr>
              <a:t>the most carbon dioxide buy land for </a:t>
            </a:r>
            <a:br>
              <a:rPr lang="en-GB" sz="32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GB" sz="3200" dirty="0" smtClean="0">
                <a:solidFill>
                  <a:srgbClr val="0070C0"/>
                </a:solidFill>
                <a:latin typeface="Century Gothic" pitchFamily="34" charset="0"/>
              </a:rPr>
              <a:t>vulnerable islanders to escape to?</a:t>
            </a:r>
            <a:endParaRPr lang="en-GB" sz="32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026" name="AutoShape 2" descr="data:image/jpeg;base64,/9j/4AAQSkZJRgABAQAAAQABAAD/2wCEAAkGBxITEhUUEhQWFhUWGRcWGBcUFBgVFhwUFxcYGBgXGBgcHCkgHRslHBgUITEiJSkrLi4uFx8zODMsNygtLiwBCgoKDg0OGxAQGywkICQsLCwsLCwsLCwsLCwsLCwsLC0sLCw0LCwvLCwsLCwsLCwsLDQsLCwsLywsLCwsLCwsLP/AABEIAOEA4QMBEQACEQEDEQH/xAAcAAEAAgMBAQEAAAAAAAAAAAAABQcDBAYIAQL/xABKEAABAwIDBAYECQcLBQAAAAABAAIDBBESITEFBkFRBxMiYXGBFDKRoSNCUnJzkrGywSUzU2Ki0dIVNENUY4KDk6PC4RYkNbPw/8QAGgEBAAIDAQAAAAAAAAAAAAAAAAMEAgUGAf/EADkRAAIBAgMFBQcEAQMFAAAAAAABAgMRBCExBRJBUWETMnGBkSJSobHB0fAUIzPhQiQ08RVDYnLi/9oADAMBAAIRAxEAPwC8UAQBAEAQBAEAQBAEAQBAEAQBAEAQBAEAQBAEAQBAEAQBAEAQBAEAQBAEAQBAEAQBAEAQBAEAQBAEAQBAEAQBAEAQBAEAQBAEAQBAEAQBAEAQBAfHFAcPS9I0UhOGMtFyAZZAwkC+eGxsguSEO+kB9aSJv+K396XPUm9EfX770g/pov8AMb+9eby5mao1HpF+jNWXpDpBpIw+Bv8AYvN+PNGX6at7kvRmlL0lwjQsP1k3480e/pa/uS9GYm9J8XG3scm/Hmh+lr+5L0Ztw9I1OdZGjxBFvO6b8eY/S1/cl6M2Hb/U1iRNETwGK1z43TejzRi8PVX+EvRm0N8IrA443d7H3aRzB4hZLMjaadmaFb0jQRj1Q7ubI2/sKHh02wNrMqqeOdgIbILgOtcWJGdiRqCgJBAEAQBAEAQBAEAQBAEAQBAEAQBAEBiqqhsbHPeQ1rQXOJ0DQLknyXjdj1Jt2R5kqpWzTyzBoAkkkkAsBYPeXDzsQqU5XOswtPcil0NqNg5KFm1gZl4TZnwhDB5mMtXqMHEBiM8UEfcC8ue7gwr243S+tzh/2NL9DH90LYUu4jiMf/uan/syiN7qnrqqeQ54pH2+a04W+4BVN68mzpIUtyhCPRfct/oq2pHLQRRtcC+EdW9uQLQHENNhwLQLFWqUrxsc7j6ThWbtZPTkdkpSkEAQBAEAQBAEAQBAEAQBAEAQBAEBVvTHvFZraKM5vGOWxzDb9lh8Tme4Dmq9aXBG32Zh/wDuyXRfVlaww271VbOjpUrG9BZpBLcQBF26XHEX4G3FYoubt1ZOz5kjt3ZRp5MIOKN7RJE/5UbswfEaH/lZSjusgwmIVeF7WadpLk19ORGkLAs2PwV6iNnxqMRP3ZYmdhZAXbudUfk2B3yYrfUuP9q2FJ/to4jaEP8AWzjzl8yiJG3Fzqcz4lUkzrqsORO9Ge2W0tcBJkyYdUXfJcXAtJ7rgDzU9OSUjSY+jKdJpcMy/AVcOcPqAIAgCAIAgCAIAgCAIAgCAIAgMdRKGNc52jQXHwAuV43Y9im2kjzRXVzqieSZ+sji7wB0HkLDyVBu+Z2FGkoWguGRsQtUbNnTSSJ7YmyopIppZXva2HqwerYHntkjE5tx2RYaZ5qSEU02ytisRUp1IU6cU3K+rtpwXXxOn2pQNl2QxzXtkNKSGyNuA6MOwnI5jsluXAsUslelfkauhWlT2k4tNdpa6fB2v8+PUr9xVZnQtna0W5DKqiimp3hsxacbXG7HOBIIJzLHad3cp40d6Ka1OfrbWlQxM6dRXjfLml9V+XOYj2YI5nQ1hdTuIOBzm3ZiuLFxGsZz7Tb2yUe7naWRf/Vb0FUoe2uK426dejMO0aGSB+CVtnWuM7tc06Oa7RzTzWDi4uzLdCvCtDfpu6+XR9TWXhMWnuLU32VKL5x9e32gvH3lcpP9tnKbVhbaEXz3ft9Cpxa3kqSOolmaFawaqWLNfWSTuXz0a7afVULHyG72l0bjxOC1ie8ggnxV2lJuOZyuOpRp1mo6PP1OqUhUCAIAgCAIAgCAIAgCAIAgCAICJ3te0UVSXWt1Moz72ED32WFTusnwqbrwtzXzPOFMNefBUmdZTtdklEombCnoTu621xTTXeMUUjermba94zxtxtrbkTzUlOe689Cvj8K8RStF2ks4vqvudptCQUNHLE1okppA50EnrtxSHF1Uvcb5O0IyOeZmk9yDXB6M0dFPGYmM27TjZSWjssrx+q4PPQ4XaFDHJG6eluGtzmhJu+K/xmn40R56jj3QOKa3o+a5f0biNadOSpVnm+7LhLo+Uua48OvYUfpEmz6WfZzyJadhjkgGbXkWxgsORdcYhxIdkbqyruCcOHA0lbs4YmpTxCyk7qXFcvLgbGyd7KLaTPR62Nsct7YX5NL9Pg36sd3Gx8VkqkZq0iGeEr4V9rRd105dVxXU34dyi1joTIHxMIkpjI28kMl7lt9HRniMvxXnYZW9Oh49p3kqm7ZvKdtJL79SrNpY+ukEgDZA4hwGQDgbG3dkqTvfM6ug49nHcd1bI7Lo2qLw1sPNmMebHMP2NVmg/ZkjTbZhapSqdbfFMr9pyHgqyN5LU063RSRKVctzoPaRQycjO631GXVyjozmdo/yLwLGUprwgCAIAgCAIAgCAIAgCAIAgCAhd842OoakP06p51t2gLt/aDVHVScHcs4OUo14OOt0ec6Y5+aps6mnqSURUbNhB5EpsPZrqieOFvx3ZnkwZud5C/nZZQi5OyPMVXVClKpLh8+BYdXVQ7OlFLKQ+knDiGPu4w3NiDziJv3ixVhtUnuvR/A5qFOrj6brwVqkeKy3v/pfEiNt7nzUzxVbOcXtHaDB23Bp1A/SRkajW3NYyouL3oFihtOFeHYYpWfPRf0+pFbL2saUmso2/AkhtVS3/NvubFvJhN8LuB7J5DyMt32o6cUZV6Kq/sVn7X+Eua+/P1XXp6zYdBteMz07xHLo4gC+L5M0fHx48yFM4RqK6NdSxOIwUtyauvzRkhu3Q7ThilhkfG7C0dRK5xfn8hwydhtbM5jvXsI1Emn5GOKq4OpOM4pq/eSy81wKo2lLI6aR0350vdjytZ97EW7tPJUZNt5nW0IwjTiqfdtl4E70d1GGtDeErJIvMjEPu+9SUH7dijteF8M5e60/jb6nKtbYWPAW9iiRsZO7bNOt0UkSlXLd6D3n0F4IOU7zfKxu1mngrlLQ5jaK/dXgWKpSgEAQBAEAQBAEAQBAEAQBAEAQEJvpSdbQ1Db2+Dc4HvYMY97QsKivFos4Op2deEup5zpXXN1Seh1NN+0ScKiZsaZY3RfDHHHU1cmQYMFzwY1vWPPndvsVrDpK8maLbspznTw8OOfm3ZfU43bm1H1M75n/ABjkPksGTW+Q95Krzk5O7N1hcPHD0VTjw+L4skd1t85qM4CDJB8gnNvfGTp4HLw1UlKq4ZcChj9nU8T7Sylz5+P3+ZYWz46CucaiHDjLSyUDsucxws6OePiDzPkVajuT9pHOVf1GGXZz04ePOLOB2nutXbOndNSB5jBux8fbcGfJkZqRw0INr5KCUJQd0bahisPiae5Vtfk8s+aZ12wd+31EEmGEOqYRifEHFoczQuZkc72u0+RKkjWbTss0UsRsyNKpG8rQlknrZ8n9ysq+sdNLJK62KRxebaZm9gqUnd3Oqo01ShGmtErGXYVX1VTDJoGyMJ+biAd7iVlF2kmR4mHaUJxtqmYNqQ4JpmfJkkb7HuCNWbQoy3qcZc0vkRFbosoleuXB0H/+Pd9PJ91iuUtDmNofy+SLDUpRCAIAgCAIAgCAIAgCAIAgCAICL3oLvQ6nCAT1Mtr5D1CsZ91k2HSdaF3bNfM810otkqLOsh3iUhUbNhTOy3bbLNs+sp4Rd/WRPsSGgscQHDESB8Tmpad3BxXQ12NdOljKVao8rSXmr2y14nObS2bNAQJo3Rk6YhkfB2h8iopRcdTY0q9Ksr05J/nLUj5CiEjon7KgpGwSSVc0U8sYlaYYsTWNdpchwJ7wPYp91Rs28zSuvUrucY004p2d3ZnbUW9ksNIyeXDVsxlhmphazA0EPewgYXXuCDa2XNTqo1G7z8DUvBxq1nTh7DtpLnyT+Ru02/8As4guMha7iDE/F7mm/tTt4B7Kxd7bt/NWKn2rUNknlkY3Cx73ua3SwJJCoyd22dbh4ShSjCTu0kjUkGRWJMtTe3gdiqHv4PwSf5kbXn3uKklqU8Kt2ko8rr0bRA1+i9iRVy4OhBv5Pcec8nuaxXKWhzW0H+6vBFhqUoBAEAQBAEAQBAEAQBAEAQBAEBG7ytvSVA/sZeNviO4rGfdZNh/5Y+K+Z5npXX+zyVJnVweZKwqJmwpHb7ozWoqqzceCRsksfy6Z0ZY9vkA9w72qWn3H+ZGs2hG+Kp3drpqL5STuvovM0J55aSwB9Io5c2Nku6N7OX9nK3Q2sQReyxbcNM1+fEnUKeKu37FWOttU+fWLIvbmzmMDJoCXU8tw3F67Ht9aJ/6w4HiPafJRSzWhlRryk3Tqq04620a4Nfmp0u581JXwsoqxvwkN+ocHFjizUsa4cRbTiADwKsUnGa3ZGnx0auGqOvReUtV15+Zq73MraKVhhaYaaK7YTES6Mhxu7rb6vcdcWXK+q8qb0XlkjLBdhiINTe9J6318v68zRkoWVkL6inYGSxZzwM9UtN/hohwGRuzuy743FTV468UXadaWGqKlVd4vuyeq6S+/4oBqhNsEPDa2kbtgdziA843vj+xrVk+BXp5Oa/8AL5pP6kJXaLKJBXLl6FWWoHD+3k+6xXKOhze0lat5I79SmvCAIAgCAIAgCAIAgCAIAgCAICN3lNqSp+hl+45Yz7rJaP8AJHxXzPM1CfP7FSkdXTftErAombCkdNuJtYU1UC/83L8G/ln6rj3B1vJxWdKe7LMq7SwvbUHu96PtLy1+GfkSm8lFJs6RzWsbLRzG4ikBLA7XDcZseODhw52WdSLpvmmVMJWhjoJtuNWPFa+PVPinx8TnNp7VhMAgghMTes612OUynEGYAG3AsLHxWDkrWSLUMPUVXtKk1J2srK2V75n7/wCnRHHDLPVsp3St6yJuCR7sOocXM9Tgs1CyTbsVZYvelKMKbko5PNW+Op3exd6JY4f+9DKiDT0umImZb+2YBdvebeSnU2l7Wa5o09TCxnP9n2Ze7LJ+T0+JObJq9lsDpKd9MzH6xYWMuBn2hkeJyWUXTWasQVoYuVoVFJ20vdlN7VdH10pi/N43lnzMRt5fgqErXdjssOpqlFT71lfxNS4XhKbtUL00LvkyTR+0RSD7z1lwKydq0lzUX819iCrzksokNcuHoQt6A6wP5+TMi18mWt4aK5S0Oa2j/KvBFhqUoBAEAQBAEAQBAEAQBAEAQBAEBEb3R4qKpAtnDLqLj1CdFhUV4snwzSrQb5o810hzuqbOohqSkKiZsaZn4ZrEsXtmWdubtmKtpzR1VnPDbDF8dg0IOuNuWeuQPNXKM1OO5I5baWFnhK36mhkm/R/Z/wBHHb3boy0bi4XkgOklsx+rIOB79D3aKKdJw8DY4PaMMSrPKXLn4flyc3djptp0jKWZxZUU4IjeLYur0BF/WFgA4dwPepYbtSO69UazFOrg67qw7stfH6dDn9q7Gq9kSskZKCH3AewENdbMskYcjlna5420WEoypu5aoVqONg4yjpw+qZ+9oUMNVC6rpmBj47ekQDRt/wCmi/UOdxwseRvjJKS3o+aJ8PWnQqKhVd0+7Ln0fUjNjOLZo39W6QMe1xa1uI65WFrXvoDqbBRLUvYhJ03HeSunq7fnXkjb2vT9VC2P4V15HSdZJA+EZtAwNxZkm2I8OyLX1WTVkRUJ9pUc8l7NrKSlxvfL0RjiZioZT+jqIneUkb2faGol7L8ROVsTHrFr0aZzddoV7EjrlydCJ/J3+NL/ALVcpaHM4/8Al8iwFKUggCAIAgCAIAgCAIAgCAIAgCAjt432pag8oZfuOWM+6yWgr1Y+K+Z5jpNVSZ1UO8yWhUTNhTNgLEskhu9s+SeoZHE/q5O05j8xZzGlwzGY0tf3FZ04uUrIp42tGjRc5q6yTXRlmbC3pDnmkr2tjqB2SDYxyXGVjoCQRlx4chdhVv7M9TlsTgd2Pb4d70Neq8fuRu3+jVjndbRSdRIDcNucAP6jh2meVx3BeSocY5GdDaskt2st5c+P2ZCbVk2sIXQVlL6THwe0Y3AjRzXx53HNzVhLtLWkrlmisG5qpSnuvl/z9zN0X7EqGzvlljeyIxujIkaW4y4tywnMgWPCy8oQe9d6GW1sTSdJQi05Xvk72scwYWQ1jonOc2JkzmOLXEdhjyBcjPKwzGY1CrtJSsbfflVw6nFXk43WV82jJtd8RiYGvxva4Nc7rHvD/gwXvAdo0POFpAFwDdJW4HlBVN97ysmtLJWzyWXG2b5Mz7Ajx0e0W/Jjhl+pI4/YCs4Zxl5EWKlu4ii+sl6o4+v0SJ7XLl6EyP5PIGvWvxeYaR7rDyVuloc3tFWqrwRYKlKAQBAEAQBAEAQBAEAQBAEAQBARm8/8zqfoZf8A1uWMu6ySi7VI+K+Z5kowqTOqh3iWhUTNhTM914WLkpu3TTSVLG07+rls4sd3taTY65G1tDros6abllqVMdUpQot1Y3jldeLMO9j6h1S81UeCUhuIWsDhaG4m6gg2GhsvZ7297WpBhFSVFKi7x++dmTOyN8q6ibGJm9dBI0OjxnPB+pKL6cWuvbuUsakoJXNfXwOHxEpODtJa259V9Udjs/pKoJB2zJC7k+MkfWZcKdV4msnsuvHRJ+f3sfjbHSPSsYeoJmkt2ey5rAebi4DLuF/JYyrxWhJh9kVqkv3PZXxK02ZUPNSx+EyPMgdhGrnudc65AknwCp3d7nTVYRVFwbsrWvyViU3jEjYmMc0BjXgRjro5S1ghbZpwfGdfrHHIEuasp3tb80KuDcHUck82s8mrveeefBd1G/0c0/WCuZ8unw+3GFnRV7+BBtaW52UuUvsV3WnsrGJZxGRc3QiwjZ5JNwZpLDlk0H3q3S0Oa2hbtV4FhKUohAEAQBAEAQBAEAQBAEAQBAEBEb2xYqKqbreGUfsOWE1eLJsO7VYvqjzTRuOnC9/cqbOopt6ErCo2bCkZ1gWDo+j1o9Oju7CQ2Qt5F+E2B7rYvYpqHfRrNsNrCS8Vfwv/AMHWDbtNVE0e04mxTtNszZhdoHRyasJ4XOd9TorCmpezNZmklhatD9/Cy3ov18GuPUjK3dSajDmBprKB5u+MD4aM/pYwPjjW7deI4rx03HLVGccZCu95vcqLR8H0fTx9Tjd6d3ZKOXC4l0bhiikItiblkRweL5jw5qKcN1mxwmJjXjfRrJr84GDYuzn1ErYo9XZknRrBm57u4D8Ao4x3nYt1K8aNN1JcPi+C8zb2e6Pr8ccrYgxwMZkY+TFnYXDGk3IzIy9awRWvke1FPst2acr62aVuPHl9DNtmoBiY1r432IxFkczC50cYja5xkFrhlhZttbkZo3lb7mOHi9+UmmssruLsm75Wz15+R03Q+281T9HGPa5ymw2rNdt1/tw8X9Ctdsx4HvYfive36ri38FglYt1HvRT5pP4Fy9CzfyY3vklP7X/Ct0tDm8d/N5I7xSFMIAgCAIAgCAIAgCAIAgCAIAgI7eGIOpZ2m+cUgyNj6h4hYz7rJKLtUi+qPMNGb5qkzqod4lotFGy/T0NgLEsI+xTOY4PY4tc0hwcNQRoQiedzGcFNOLV0yyad9LtmDDJaOrYNRbF3uA+NGeLeHdkVcTjWVnqctUjX2bUvDOD/ADyfXiRtBtOv2S8R1THTUt7B7bvDW82O1HzHW7u/xSnTyloZVKWHxq3qTUZ8nl8PqvMzdLW12Ojig6t+IlszZCAGFmEg4Te5PaAIIFvYsq8srGOyaMlJ1L5aNdTHutszqdk1VTb4SWKTCeIiaC0DzOJ3s5LGEbU3IkxNbtMbTo8Itev5kcTsuq6qWOS18Dg62l7d/A8jzsqydnc39aHaU5QvqjYramLqmxRdYW4zIXTYQ7EW4Q0BpPDMm+ZtkLJlayMKdOfaOpOyytZX53/4XA7bodjzqXfRD75/crOG1ZptvPuLx+hXW/EWGsqWjhNJ73F34rBq0mWacr0IPoi0+hL/AMeRcXE0mQ1Fw05qxS0NJtBNVV4IsFSlAIAgCAIAgCAIAgCAIAgCAIAgI/eD+az52+Clz5dh3NYy7rM6Xfj4o8vUJHuy7lTZ1cLJsl4FEy/SNlYlg6Do/ax1dGJLZtfgxAECXD2TbifWUtFLfRrNquX6VuPNX8Dd3o2mxsYbKx8W04HNHXMaGh7QfzmJtgWubcgEa5aXWc5ZWfeRTwtFuTcGnRktHnbpZ8VxOj3J37bUfA1Fmz27JA7MthoBwf8Aq8eHIT06u9kzWY3Z7o+3DOPy/ohuk3eKjqIGMidjlbJf1XNLAA4PDsQFjeww63HcsK04yWRY2bhqtOo5SVlb10tY7TZDYm7OiEhAiFOzHi9XAYxiv7SpY23M+Rrqzm8TJx13svG5SlT1Ye4RFxjBOAvADsN8rjn/APZaKg7XyO0puW6t/XjbQxleGZaPRFERTzOtm6UNHg2Np/Eq3htGzmduSvVguS+pXPSbHbaFTwu5p9sbD9qwn32WsM74aHh9Wd90GULm000pJtJIGgcLRjUd93Ef3VNR4s1m0pe1GPJfMsxTGtCAIAgCAIAgCAIAgCAIAgCAICP2/b0afFa3VSXvpbAdVjLRmdK++rczy/Q6DnxVNnVQ1JaFRMv09DOCsSwj6yQtIc0kEEEEZEEaEea9RjKKkrSzRZ1B6NtmntMMFTELFzMnC/xm82Otm06HyKuK1aOepytVVdnVfYzhLn8n1Rxe2Nw66B/YYZWg3bJB6wIzBLb4mm/K/io5UpIvUto0Kqze6+T09Tf382JIKenrJG4JnhkdS0WHwmE4Xm3xjhsfEcllUi7KTIcBiF2k6MXeOsfDkb+8G0j/ACJRtB/OYGO8ImuuD/eY1eVJftIYOiv+oVHyu15v+zglWOgPpKHrLm6NaXBs+Mn47pJPa4ge4BXqK9g5Da097FSXKy+BVvSsbbQm/wAI/wCm1RVO+zYYN/6aPn8yx+hh99mt+lm+/f8AFT0u6anH/wAzO7UhTCAIAgCAIAgCAIAgCAIAgCAIDS21/N5vo5PuFeS0ZlDvLxPLdADYctFSZ1cE7ktCo2XqZ1279NBHSPqpoWzWnZCQ+9mRkAueANXdrLyWUbKO81fMqYqdWVdUKct32XLLi+C8CXZu7RenwiJ7JoZY5JGxl4cMbAC1pN74Te9jn2SFJ2cN9WzRTljcT+lm5pxlFpN24PXzX1NfdXarDVPD6VtM+OOXrJIC5gjYGnF1kZuDmG2OtwLL2nJb2ljHHYeSoq1RzTaspZ3fR/Mk49+J6ZjXVEYqoHZMqqY2BPKSM5MfzBI7rrNVWlnmuZTeBhVk1Te7LjGXDwfFHMb7b7+msbFHG6OMOxnGQXOcAQBYZAC545rCpU3si7gsB2EnOTu9DX67rNksbxp6oj+7LG5w/aLlg84eDLMFu41v3ofJoggVEbNBxsCvDNZ5HoPYlJ1NPDF8iNjT4hov77rZQVopHB4ip2lWU+bZSHSs6+0Ju7qx/ptVap32bzBr/TR8/mWJ0KE/ycMrDrZLG+ouLnuzuPJTUtDV7Qt2uXJHfqUohAEAQBAEAQBAEAQBAEAQBAEBG7x1DY6Wd7zZrYpCTa+WErGTsmSUouU4pczy9s9U2dPT1JiEqNmwps7zo5Mc8dTRSerM0PbzDhkSO8fBnyKlo2leD4ms2rvUnTxMP8XZ+f3zRzNVBNR1JB7EsTgQQMiRmHDm0j7SOahtKD6o2anTxVG+sZL8XiizOtj2vRubHJ1Mpt1jRY9oaNeNXRk6Wt9oVy6qxyOXcJbPxCclvLh911RwMez6/Z0rg+B0sT+zIxrTLDKzS2QydbQkAg24KK0ocDZSq4fFRylaS04NGDffdg0UoLbmCW5jxes06mN3eL5HiPAleVIbr6GWCxXbxd+8tfuY93W9ZDWQ8XQiZo/Wp3h33XOWMdGunyJ673J0qnKVn4SViKaozYold2KHr6uCPUF7S75re273NK9gt6SRBjKvZUJz6fPIvslbI4dHnnpJkvtCq7ngfVYwfgqku+zpcMrYaHh9WWl0LH8mM+kl+8p6XdNNj3+95I7tSFMIAgCAIAgCAIAgCAIAgCAIAgNDbzC6mnANiYpBe17XYc7cV5LQzp99eJ5boSLDLP8ACw/5VJnUw1JeAqNl+m+RIbMr3wSsljycx2IcjzB7iCR5rxNxd0Z1KUKsHTloy1tr7Lg2tSsmiIbJY4Xalrh60T+Yv+8d9yUVVjdanK0K9XZ9ZwkrriufJr88SrHmqoaj40MzPYR9jmH2Hx0q+1B8mdBJ0sVT4Si/zyZ3mxOlKIgCrY5jh8eIF7D34fWb4Zq1GuuJoa+yZJ/tO65PUh+kTe+nq42RU+J2F+Nz3NLQCGuaA29jc4jn3LCrUUlZFnZ2DqUZOdTlYiejwXrom8HiVp+aYn3UdLvpFvaP+1k+Vn8UQssWBzmH4rnM82kt/BRGzhLeSlzz9czu+iXZ+KaWc6Rt6tvzn2LvY0D66nw8c7mn23WtTjSXF39P7LRaFcOZPNe91R1lTO/5Ush8sZt7rKle8mzqlHcpRj0XyLh6Fnfk1vG0svC3xr/irFLumjx/83kjvFKUggCAIAgCAIAgCAIAgCAIAgCAjt4Zwylne4gBsUhJdp6p1ssZaMzpK80up5boTwVRnTweZMQqJl6mbCxLJN7qbyyUUlx2onW6xl9f1m8nD36HmJKVRwZRx2CjioW0ktH9H0LUqKWi2nACbSMPquGT2O42OrTzB81ctGornLqVfB1GtH8GV3t3oyqoyTTuE7OAJDJR3WPZPiCPBQyoyWmZtaO1Kc/5Fuv1X3OXk2BWNdhNLOD3QyH3gEKPdfIurEUWrqUfUsLo43TlgeampHVkNLWMJ7QB9Z7uWQsBrmbqalTcXvM1W0cbGrDsqefN/JIryuna+WV40dJI/wAnOLh7iqredzoqStCMeSS+BdO4+y/R6OJrhZ7/AIR/PE/O3k3CPJXqUd2COS2jX7bESa0WS8vuS21KoRQyyHRjHv8AqtJWcnZXKtKG/NR5tI8z12mZzt71RidZXsXh0Ku/JjfpJfvK3S0Ocx38vkjvFIUwgCAIAgCAIAgCAIAgCAIAgCAit6ZS2jqHNYXkRSWaNT2TksZ91klFJ1Ipu2aPMNCBn3WA81UZ08OLJWAqJl2mzYBWJYugUPGbGy9sz0r8cDyw8Rq1w5Oboft5ELOEnF3RUxFGnWjuzV/p4Hf7I6U4iLVUTmHi+Lts+qe0PK6tRrrijRVtlSWdN38dfsTzOkDZpF/SPIxyX9mFZ9tDmVP+n4j3fijkt7+kBs8boaUODHCz5HDCS3i1g1APEnNQ1K11aJtMDsxwkqlXVaLX1Oe3N2R6TVxsPqN+Ek+Ywjs+brDzKhpx3pWNhj8R2NFyvm8l5/YvNbA485PpOr+roXN4zObGPC+J/wCy0jzUNeVomx2VS38Qn7uf2KK2k+3mq0Eb2uy7OhF99m2zylkGY8DlzVuloc9j/wCXyRYKkKQQBAEAQBAEAQBAEAQBAEAQBAfiaMOBadCCD4HIoDz3vH0e1VHI7q29bCT2HiwNuDXA5Yh458FXlSfA3VHaFO3t5P4EE+OSP143t8WuA9uiicGtUbCniqUs1Jep8irG/KHtCjaLUKqMvpI5rzdZl2qMTphzWViN1EYjKF6Ybyufpr7cUPb2Mscg5rFokjNItjo0pWQ05ldbHPZ3f1YuGDzuXf3grdGFo3Zz21MR2tXcWkcvPidc7abOLgpjWFZdKO03TTxRRte8RsLjgaSMch7hqGtH1lWrJuSSN1syUKVOU5NJt8+BxtJuvW1UgZFCQTxeQABzdyCQpslrY6jz9D0FufsFtFSR04diLblzvlSON3G3AXOXcArEY2VjSVqrqTcmTS9IwgCAIAgCAIAgCAIAgCAIAgCAID8vYCLEAg6g5hAcPt/YD434oWOdE7MtaMRY7iANcPHLTPuQHPT0sZycyMniHtAPsIQ9Ta0NaTd2A5+jxeQH8K83UZqtUWkn6s1Jd24P6uz3fvXm5HkZfqKvvP1NR+70H9WHkR/Em6uR7+pq+8z9M2LB/VW+0fxJuR5D9VW99mRuxYf6qzzw/vTcjyPHiaz/AMmTMQksLMAAtbt2yHgsiE+umI9YxjxddAb2ytmTTvaA1wjv2n4S1uHjYnU8BZAWLSUjI24WNDW8gLe3mUBnQBAEAQBAEAQBAEAQBAEAQBAEAQBAEAQGOWBrsnNDvnAH7UBoybBpXawR+TQ37EBhduvSH+j9kkg+xyAxf9JUnyHf5sv8SADdGj/Ru/zZP4kB+xurR/ovbJIf9yAys3cpB/QMPzhi+1AblPQRM9SNjfmsaPsCA2U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7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-148208" y="6445956"/>
            <a:ext cx="1479848" cy="319812"/>
            <a:chOff x="-76200" y="6453336"/>
            <a:chExt cx="1479848" cy="288039"/>
          </a:xfrm>
        </p:grpSpPr>
        <p:sp>
          <p:nvSpPr>
            <p:cNvPr id="12" name="Freeform 11"/>
            <p:cNvSpPr/>
            <p:nvPr/>
          </p:nvSpPr>
          <p:spPr>
            <a:xfrm rot="16200000">
              <a:off x="483704" y="5893438"/>
              <a:ext cx="288033" cy="1407842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87624" y="6453336"/>
              <a:ext cx="216024" cy="288032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algn="ctr" defTabSz="914400" rtl="0" eaLnBrk="1" latinLnBrk="0" hangingPunct="1">
                <a:defRPr/>
              </a:pPr>
              <a:endParaRPr lang="en-GB" sz="1800" kern="1200">
                <a:solidFill>
                  <a:srgbClr val="FFFFFF"/>
                </a:solidFill>
                <a:latin typeface="+mn-lt"/>
                <a:ea typeface="Arial" charset="0"/>
                <a:cs typeface="Arial" charset="0"/>
              </a:endParaRPr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-76200" y="6431881"/>
            <a:ext cx="1367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600" b="1" kern="100" dirty="0" smtClean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PLENARY</a:t>
            </a:r>
            <a:endParaRPr lang="en-GB" sz="1600" b="1" kern="100" baseline="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pic>
        <p:nvPicPr>
          <p:cNvPr id="23" name="Picture 22" descr="British p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1469083"/>
            <a:ext cx="659134" cy="95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Chinese y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1484784"/>
            <a:ext cx="792088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merican doll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8643" y="1412776"/>
            <a:ext cx="693077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European eur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7716" y="1498481"/>
            <a:ext cx="816212" cy="92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Group 32"/>
          <p:cNvGrpSpPr/>
          <p:nvPr/>
        </p:nvGrpSpPr>
        <p:grpSpPr>
          <a:xfrm>
            <a:off x="4572000" y="4221088"/>
            <a:ext cx="4572000" cy="2016224"/>
            <a:chOff x="4572000" y="4221088"/>
            <a:chExt cx="4572000" cy="2016224"/>
          </a:xfrm>
        </p:grpSpPr>
        <p:pic>
          <p:nvPicPr>
            <p:cNvPr id="29" name="Picture 28" descr="to think about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0032" y="4437112"/>
              <a:ext cx="367558" cy="4104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0" descr="a group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16016" y="5229200"/>
              <a:ext cx="733581" cy="4624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4572000" y="4221088"/>
              <a:ext cx="4572000" cy="2016224"/>
              <a:chOff x="3923928" y="4293096"/>
              <a:chExt cx="4572000" cy="201622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923928" y="4293096"/>
                <a:ext cx="4427984" cy="2016224"/>
              </a:xfrm>
              <a:prstGeom prst="rect">
                <a:avLst/>
              </a:prstGeom>
              <a:noFill/>
              <a:ln w="6350">
                <a:solidFill>
                  <a:srgbClr val="9900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860032" y="4437112"/>
                <a:ext cx="3240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Century Gothic" pitchFamily="34" charset="0"/>
                  </a:rPr>
                  <a:t>Vote </a:t>
                </a:r>
                <a:r>
                  <a:rPr lang="en-GB" sz="2400" b="1" dirty="0" smtClean="0">
                    <a:latin typeface="Century Gothic" pitchFamily="34" charset="0"/>
                  </a:rPr>
                  <a:t>yes</a:t>
                </a:r>
                <a:r>
                  <a:rPr lang="en-GB" sz="2400" dirty="0" smtClean="0">
                    <a:latin typeface="Century Gothic" pitchFamily="34" charset="0"/>
                  </a:rPr>
                  <a:t> or </a:t>
                </a:r>
                <a:r>
                  <a:rPr lang="en-GB" sz="2400" b="1" dirty="0" smtClean="0">
                    <a:latin typeface="Century Gothic" pitchFamily="34" charset="0"/>
                  </a:rPr>
                  <a:t>no</a:t>
                </a:r>
                <a:r>
                  <a:rPr lang="en-GB" sz="2400" dirty="0" smtClean="0">
                    <a:latin typeface="Century Gothic" pitchFamily="34" charset="0"/>
                  </a:rPr>
                  <a:t>.</a:t>
                </a:r>
                <a:endParaRPr lang="en-GB" sz="2400" b="1" dirty="0">
                  <a:latin typeface="Century Gothic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860032" y="4970785"/>
                <a:ext cx="36358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Century Gothic" pitchFamily="34" charset="0"/>
                  </a:rPr>
                  <a:t>How did you decide? Were all your reasons scientific?</a:t>
                </a:r>
                <a:endParaRPr lang="en-GB" sz="2400" b="1" dirty="0">
                  <a:latin typeface="Century Gothic" pitchFamily="34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483768" y="260648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entury Gothic" pitchFamily="34" charset="0"/>
              </a:rPr>
              <a:t>If humans are to blame for climate change…</a:t>
            </a:r>
            <a:endParaRPr lang="en-GB" sz="3200" dirty="0"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ngage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86" y="404664"/>
            <a:ext cx="2823785" cy="1132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171"/>
          <a:stretch>
            <a:fillRect/>
          </a:stretch>
        </p:blipFill>
        <p:spPr>
          <a:xfrm>
            <a:off x="-2096" y="2209404"/>
            <a:ext cx="9146096" cy="467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32203" y="1700809"/>
            <a:ext cx="694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639729"/>
                </a:solidFill>
                <a:latin typeface="Century Gothic" pitchFamily="34" charset="0"/>
              </a:rPr>
              <a:t>G</a:t>
            </a:r>
            <a:r>
              <a:rPr lang="en-GB" sz="3200" dirty="0" smtClean="0">
                <a:solidFill>
                  <a:srgbClr val="639729"/>
                </a:solidFill>
                <a:latin typeface="Century Gothic" pitchFamily="34" charset="0"/>
              </a:rPr>
              <a:t>et students talking and thinking </a:t>
            </a:r>
            <a:endParaRPr lang="pt-BR" sz="3200" dirty="0">
              <a:solidFill>
                <a:srgbClr val="639729"/>
              </a:solidFill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ngage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41" y="396248"/>
            <a:ext cx="5135866" cy="20603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35743" y="2508741"/>
            <a:ext cx="55440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kern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Equipping the Next Generation for Active Engagement</a:t>
            </a:r>
            <a:r>
              <a:rPr lang="en-GB" sz="1300" b="1" kern="1200" spc="-15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300" b="1" kern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in Science</a:t>
            </a:r>
            <a:endParaRPr lang="en-GB" sz="1300" b="1" kern="12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37" y="5157192"/>
            <a:ext cx="1872785" cy="4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0" y="4437112"/>
            <a:ext cx="1285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22" y="4365104"/>
            <a:ext cx="912456" cy="43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40" y="4437112"/>
            <a:ext cx="1181328" cy="50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97" y="5157192"/>
            <a:ext cx="611742" cy="41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8" y="3717032"/>
            <a:ext cx="601988" cy="25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1" y="5229201"/>
            <a:ext cx="1407851" cy="3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42" y="4149081"/>
            <a:ext cx="1824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9" y="3501009"/>
            <a:ext cx="495823" cy="43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67807" y="4437112"/>
            <a:ext cx="121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TRACES</a:t>
            </a:r>
            <a:endParaRPr lang="pt-BR" dirty="0"/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r="40409"/>
          <a:stretch/>
        </p:blipFill>
        <p:spPr bwMode="auto">
          <a:xfrm>
            <a:off x="4068032" y="5157192"/>
            <a:ext cx="1104065" cy="37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37" y="3501009"/>
            <a:ext cx="8556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40" y="5301209"/>
            <a:ext cx="1221254" cy="2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98" y="3573016"/>
            <a:ext cx="410310" cy="47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44" y="3501009"/>
            <a:ext cx="878253" cy="60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80275" y="3212976"/>
            <a:ext cx="8783451" cy="2664296"/>
          </a:xfrm>
          <a:prstGeom prst="rect">
            <a:avLst/>
          </a:prstGeom>
          <a:noFill/>
          <a:ln w="6350">
            <a:solidFill>
              <a:srgbClr val="6397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5D94F0762894DBFBF8132F36DD753" ma:contentTypeVersion="14" ma:contentTypeDescription="Create a new document." ma:contentTypeScope="" ma:versionID="6e0761fb5403073ed6c9e0230868e940">
  <xsd:schema xmlns:xsd="http://www.w3.org/2001/XMLSchema" xmlns:xs="http://www.w3.org/2001/XMLSchema" xmlns:p="http://schemas.microsoft.com/office/2006/metadata/properties" xmlns:ns2="01a464aa-a786-405b-bb6b-b90e04698418" xmlns:ns3="37c47d49-5c3e-4564-83ee-3a7de24ace65" targetNamespace="http://schemas.microsoft.com/office/2006/metadata/properties" ma:root="true" ma:fieldsID="4c3c2815ddce23b600af5000d2f90e71" ns2:_="" ns3:_="">
    <xsd:import namespace="01a464aa-a786-405b-bb6b-b90e04698418"/>
    <xsd:import namespace="37c47d49-5c3e-4564-83ee-3a7de24ac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464aa-a786-405b-bb6b-b90e046984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5ba91ac-8f10-4fd1-a0bc-b6f7c7ddcd58}" ma:internalName="TaxCatchAll" ma:showField="CatchAllData" ma:web="01a464aa-a786-405b-bb6b-b90e04698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47d49-5c3e-4564-83ee-3a7de24a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631306-648b-4820-82d0-96e941587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c47d49-5c3e-4564-83ee-3a7de24ace65">
      <Terms xmlns="http://schemas.microsoft.com/office/infopath/2007/PartnerControls"/>
    </lcf76f155ced4ddcb4097134ff3c332f>
    <TaxCatchAll xmlns="01a464aa-a786-405b-bb6b-b90e04698418" xsi:nil="true"/>
  </documentManagement>
</p:properties>
</file>

<file path=customXml/itemProps1.xml><?xml version="1.0" encoding="utf-8"?>
<ds:datastoreItem xmlns:ds="http://schemas.openxmlformats.org/officeDocument/2006/customXml" ds:itemID="{94AA8F2F-B149-4EA3-B109-D2463A4F4411}"/>
</file>

<file path=customXml/itemProps2.xml><?xml version="1.0" encoding="utf-8"?>
<ds:datastoreItem xmlns:ds="http://schemas.openxmlformats.org/officeDocument/2006/customXml" ds:itemID="{AFB6BDF4-3004-4419-83EB-18DF79F2EDAD}"/>
</file>

<file path=customXml/itemProps3.xml><?xml version="1.0" encoding="utf-8"?>
<ds:datastoreItem xmlns:ds="http://schemas.openxmlformats.org/officeDocument/2006/customXml" ds:itemID="{A39255C9-E5A9-4DDA-B35A-A6EB93FED0EE}"/>
</file>

<file path=docProps/app.xml><?xml version="1.0" encoding="utf-8"?>
<Properties xmlns="http://schemas.openxmlformats.org/officeDocument/2006/extended-properties" xmlns:vt="http://schemas.openxmlformats.org/officeDocument/2006/docPropsVTypes">
  <TotalTime>5063</TotalTime>
  <Words>272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Century Gothic</vt:lpstr>
      <vt:lpstr>Ebrima</vt:lpstr>
      <vt:lpstr>LilyUPC</vt:lpstr>
      <vt:lpstr>Mangal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Philippa Gardom Hulme</dc:creator>
  <cp:lastModifiedBy>Antony Sherborne</cp:lastModifiedBy>
  <cp:revision>452</cp:revision>
  <dcterms:created xsi:type="dcterms:W3CDTF">2014-04-09T12:19:58Z</dcterms:created>
  <dcterms:modified xsi:type="dcterms:W3CDTF">2014-07-13T10:51:12Z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D2C91139-6132-4EAF-846F-A55789C46BF1</vt:lpwstr>
  </property>
  <property fmtid="{D5CDD505-2E9C-101B-9397-08002B2CF9AE}" pid="3" name="ArticulatePath">
    <vt:lpwstr>BanCokeDraft</vt:lpwstr>
  </property>
  <property fmtid="{D5CDD505-2E9C-101B-9397-08002B2CF9AE}" pid="4" name="ContentTypeId">
    <vt:lpwstr>0x010100A965D94F0762894DBFBF8132F36DD753</vt:lpwstr>
  </property>
</Properties>
</file>